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Bebas Neue" panose="020B0606020202050201" pitchFamily="34" charset="77"/>
      <p:regular r:id="rId17"/>
    </p:embeddedFont>
    <p:embeddedFont>
      <p:font typeface="Paytone One" pitchFamily="2" charset="77"/>
      <p:regular r:id="rId18"/>
    </p:embeddedFont>
    <p:embeddedFont>
      <p:font typeface="Questrial" pitchFamily="2" charset="77"/>
      <p:regular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h Tuyet To"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D15049B-4F16-471C-A5BA-64584ADBC90E}">
  <a:tblStyle styleId="{0D15049B-4F16-471C-A5BA-64584ADBC90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64"/>
    <p:restoredTop sz="94724"/>
  </p:normalViewPr>
  <p:slideViewPr>
    <p:cSldViewPr snapToGrid="0">
      <p:cViewPr>
        <p:scale>
          <a:sx n="102" d="100"/>
          <a:sy n="102" d="100"/>
        </p:scale>
        <p:origin x="1728" y="66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304e780ca36_1_9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304e780ca36_1_9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Freddie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g304e780ca36_2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304e780ca36_2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351404735e8_1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351404735e8_1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Amna- Create a corr graph for all the variables listed (except CS), mention the threshold and the variables removed and then final variables used.</a:t>
            </a:r>
            <a:endParaRPr/>
          </a:p>
          <a:p>
            <a:pPr marL="0" lvl="0" indent="0" algn="l" rtl="0">
              <a:spcBef>
                <a:spcPts val="0"/>
              </a:spcBef>
              <a:spcAft>
                <a:spcPts val="0"/>
              </a:spcAft>
              <a:buNone/>
            </a:pPr>
            <a:endParaRPr/>
          </a:p>
          <a:p>
            <a:pPr marL="0" lvl="0" indent="0" algn="r" rtl="0">
              <a:lnSpc>
                <a:spcPct val="115000"/>
              </a:lnSpc>
              <a:spcBef>
                <a:spcPts val="0"/>
              </a:spcBef>
              <a:spcAft>
                <a:spcPts val="0"/>
              </a:spcAft>
              <a:buNone/>
            </a:pPr>
            <a:r>
              <a:rPr lang="en" sz="900" b="1">
                <a:solidFill>
                  <a:srgbClr val="3B3B3B"/>
                </a:solidFill>
              </a:rPr>
              <a:t>X.8</a:t>
            </a:r>
            <a:endParaRPr sz="900" b="1">
              <a:solidFill>
                <a:srgbClr val="3B3B3B"/>
              </a:solidFill>
            </a:endParaRPr>
          </a:p>
          <a:p>
            <a:pPr marL="0" lvl="0" indent="0" algn="r" rtl="0">
              <a:lnSpc>
                <a:spcPct val="115000"/>
              </a:lnSpc>
              <a:spcBef>
                <a:spcPts val="0"/>
              </a:spcBef>
              <a:spcAft>
                <a:spcPts val="0"/>
              </a:spcAft>
              <a:buNone/>
            </a:pPr>
            <a:r>
              <a:rPr lang="en" sz="900" b="1">
                <a:solidFill>
                  <a:srgbClr val="3B3B3B"/>
                </a:solidFill>
              </a:rPr>
              <a:t>X.9</a:t>
            </a:r>
            <a:endParaRPr sz="900" b="1">
              <a:solidFill>
                <a:srgbClr val="3B3B3B"/>
              </a:solidFill>
            </a:endParaRPr>
          </a:p>
          <a:p>
            <a:pPr marL="0" lvl="0" indent="0" algn="r" rtl="0">
              <a:lnSpc>
                <a:spcPct val="115000"/>
              </a:lnSpc>
              <a:spcBef>
                <a:spcPts val="0"/>
              </a:spcBef>
              <a:spcAft>
                <a:spcPts val="0"/>
              </a:spcAft>
              <a:buNone/>
            </a:pPr>
            <a:r>
              <a:rPr lang="en" sz="900" b="1">
                <a:solidFill>
                  <a:srgbClr val="3B3B3B"/>
                </a:solidFill>
              </a:rPr>
              <a:t>X.10</a:t>
            </a:r>
            <a:endParaRPr sz="900" b="1">
              <a:solidFill>
                <a:srgbClr val="3B3B3B"/>
              </a:solidFill>
            </a:endParaRPr>
          </a:p>
          <a:p>
            <a:pPr marL="0" lvl="0" indent="0" algn="r" rtl="0">
              <a:lnSpc>
                <a:spcPct val="115000"/>
              </a:lnSpc>
              <a:spcBef>
                <a:spcPts val="0"/>
              </a:spcBef>
              <a:spcAft>
                <a:spcPts val="0"/>
              </a:spcAft>
              <a:buNone/>
            </a:pPr>
            <a:r>
              <a:rPr lang="en" sz="900" b="1">
                <a:solidFill>
                  <a:srgbClr val="3B3B3B"/>
                </a:solidFill>
              </a:rPr>
              <a:t>X.11</a:t>
            </a:r>
            <a:endParaRPr sz="900" b="1">
              <a:solidFill>
                <a:srgbClr val="3B3B3B"/>
              </a:solidFill>
            </a:endParaRPr>
          </a:p>
          <a:p>
            <a:pPr marL="0" lvl="0" indent="0" algn="r" rtl="0">
              <a:lnSpc>
                <a:spcPct val="115000"/>
              </a:lnSpc>
              <a:spcBef>
                <a:spcPts val="0"/>
              </a:spcBef>
              <a:spcAft>
                <a:spcPts val="0"/>
              </a:spcAft>
              <a:buNone/>
            </a:pPr>
            <a:r>
              <a:rPr lang="en" sz="900" b="1">
                <a:solidFill>
                  <a:srgbClr val="3B3B3B"/>
                </a:solidFill>
              </a:rPr>
              <a:t>X.12</a:t>
            </a:r>
            <a:endParaRPr sz="900" b="1">
              <a:solidFill>
                <a:srgbClr val="3B3B3B"/>
              </a:solidFill>
            </a:endParaRPr>
          </a:p>
          <a:p>
            <a:pPr marL="0" lvl="0" indent="0" algn="r" rtl="0">
              <a:lnSpc>
                <a:spcPct val="115000"/>
              </a:lnSpc>
              <a:spcBef>
                <a:spcPts val="0"/>
              </a:spcBef>
              <a:spcAft>
                <a:spcPts val="0"/>
              </a:spcAft>
              <a:buNone/>
            </a:pPr>
            <a:r>
              <a:rPr lang="en" sz="900" b="1">
                <a:solidFill>
                  <a:srgbClr val="3B3B3B"/>
                </a:solidFill>
              </a:rPr>
              <a:t>X.14</a:t>
            </a:r>
            <a:endParaRPr sz="900" b="1">
              <a:solidFill>
                <a:srgbClr val="3B3B3B"/>
              </a:solidFill>
            </a:endParaRPr>
          </a:p>
          <a:p>
            <a:pPr marL="0" lvl="0" indent="0" algn="r" rtl="0">
              <a:lnSpc>
                <a:spcPct val="115000"/>
              </a:lnSpc>
              <a:spcBef>
                <a:spcPts val="0"/>
              </a:spcBef>
              <a:spcAft>
                <a:spcPts val="0"/>
              </a:spcAft>
              <a:buNone/>
            </a:pPr>
            <a:r>
              <a:rPr lang="en" sz="900" b="1">
                <a:solidFill>
                  <a:srgbClr val="3B3B3B"/>
                </a:solidFill>
              </a:rPr>
              <a:t>X.23</a:t>
            </a:r>
            <a:endParaRPr sz="900" b="1">
              <a:solidFill>
                <a:srgbClr val="3B3B3B"/>
              </a:solidFill>
            </a:endParaRPr>
          </a:p>
          <a:p>
            <a:pPr marL="0" lvl="0" indent="0" algn="r" rtl="0">
              <a:lnSpc>
                <a:spcPct val="115000"/>
              </a:lnSpc>
              <a:spcBef>
                <a:spcPts val="0"/>
              </a:spcBef>
              <a:spcAft>
                <a:spcPts val="0"/>
              </a:spcAft>
              <a:buNone/>
            </a:pPr>
            <a:r>
              <a:rPr lang="en" sz="900" b="1">
                <a:solidFill>
                  <a:srgbClr val="3B3B3B"/>
                </a:solidFill>
              </a:rPr>
              <a:t>X.24</a:t>
            </a:r>
            <a:endParaRPr sz="900" b="1">
              <a:solidFill>
                <a:srgbClr val="3B3B3B"/>
              </a:solidFill>
            </a:endParaRPr>
          </a:p>
          <a:p>
            <a:pPr marL="0" lvl="0" indent="0" algn="r" rtl="0">
              <a:lnSpc>
                <a:spcPct val="115000"/>
              </a:lnSpc>
              <a:spcBef>
                <a:spcPts val="0"/>
              </a:spcBef>
              <a:spcAft>
                <a:spcPts val="0"/>
              </a:spcAft>
              <a:buNone/>
            </a:pPr>
            <a:r>
              <a:rPr lang="en" sz="900" b="1">
                <a:solidFill>
                  <a:srgbClr val="3B3B3B"/>
                </a:solidFill>
              </a:rPr>
              <a:t>X.25</a:t>
            </a:r>
            <a:endParaRPr sz="900" b="1">
              <a:solidFill>
                <a:srgbClr val="3B3B3B"/>
              </a:solidFill>
            </a:endParaRPr>
          </a:p>
          <a:p>
            <a:pPr marL="0" lvl="0" indent="0" algn="r" rtl="0">
              <a:lnSpc>
                <a:spcPct val="115000"/>
              </a:lnSpc>
              <a:spcBef>
                <a:spcPts val="0"/>
              </a:spcBef>
              <a:spcAft>
                <a:spcPts val="0"/>
              </a:spcAft>
              <a:buNone/>
            </a:pPr>
            <a:r>
              <a:rPr lang="en" sz="900" b="1">
                <a:solidFill>
                  <a:srgbClr val="3B3B3B"/>
                </a:solidFill>
              </a:rPr>
              <a:t>X.26</a:t>
            </a:r>
            <a:endParaRPr sz="900" b="1">
              <a:solidFill>
                <a:srgbClr val="3B3B3B"/>
              </a:solidFill>
            </a:endParaRPr>
          </a:p>
          <a:p>
            <a:pPr marL="0" lvl="0" indent="0" algn="r" rtl="0">
              <a:lnSpc>
                <a:spcPct val="115000"/>
              </a:lnSpc>
              <a:spcBef>
                <a:spcPts val="0"/>
              </a:spcBef>
              <a:spcAft>
                <a:spcPts val="0"/>
              </a:spcAft>
              <a:buNone/>
            </a:pPr>
            <a:r>
              <a:rPr lang="en" sz="900" b="1">
                <a:solidFill>
                  <a:srgbClr val="3B3B3B"/>
                </a:solidFill>
              </a:rPr>
              <a:t>X.28</a:t>
            </a:r>
            <a:endParaRPr sz="900" b="1">
              <a:solidFill>
                <a:srgbClr val="3B3B3B"/>
              </a:solidFill>
            </a:endParaRPr>
          </a:p>
          <a:p>
            <a:pPr marL="0" lvl="0" indent="0" algn="r" rtl="0">
              <a:lnSpc>
                <a:spcPct val="115000"/>
              </a:lnSpc>
              <a:spcBef>
                <a:spcPts val="0"/>
              </a:spcBef>
              <a:spcAft>
                <a:spcPts val="0"/>
              </a:spcAft>
              <a:buNone/>
            </a:pPr>
            <a:r>
              <a:rPr lang="en" sz="900" b="1">
                <a:solidFill>
                  <a:srgbClr val="3B3B3B"/>
                </a:solidFill>
              </a:rPr>
              <a:t>CS</a:t>
            </a:r>
            <a:endParaRPr sz="900" b="1">
              <a:solidFill>
                <a:srgbClr val="3B3B3B"/>
              </a:solidFill>
            </a:endParaRPr>
          </a:p>
          <a:p>
            <a:pPr marL="0" lvl="0" indent="0" algn="r" rtl="0">
              <a:lnSpc>
                <a:spcPct val="115000"/>
              </a:lnSpc>
              <a:spcBef>
                <a:spcPts val="0"/>
              </a:spcBef>
              <a:spcAft>
                <a:spcPts val="0"/>
              </a:spcAft>
              <a:buNone/>
            </a:pPr>
            <a:r>
              <a:rPr lang="en" sz="900" b="1">
                <a:solidFill>
                  <a:srgbClr val="3B3B3B"/>
                </a:solidFill>
              </a:rPr>
              <a:t>age</a:t>
            </a:r>
            <a:endParaRPr sz="900" b="1">
              <a:solidFill>
                <a:srgbClr val="3B3B3B"/>
              </a:solidFill>
            </a:endParaRPr>
          </a:p>
          <a:p>
            <a:pPr marL="0" lvl="0" indent="0" algn="r" rtl="0">
              <a:lnSpc>
                <a:spcPct val="115000"/>
              </a:lnSpc>
              <a:spcBef>
                <a:spcPts val="0"/>
              </a:spcBef>
              <a:spcAft>
                <a:spcPts val="0"/>
              </a:spcAft>
              <a:buNone/>
            </a:pPr>
            <a:r>
              <a:rPr lang="en" sz="900" b="1">
                <a:solidFill>
                  <a:srgbClr val="3B3B3B"/>
                </a:solidFill>
              </a:rPr>
              <a:t>policy_duration</a:t>
            </a:r>
            <a:endParaRPr sz="900" b="1">
              <a:solidFill>
                <a:srgbClr val="3B3B3B"/>
              </a:solidFill>
            </a:endParaRPr>
          </a:p>
          <a:p>
            <a:pPr marL="0" lvl="0" indent="0" algn="r" rtl="0">
              <a:lnSpc>
                <a:spcPct val="115000"/>
              </a:lnSpc>
              <a:spcBef>
                <a:spcPts val="0"/>
              </a:spcBef>
              <a:spcAft>
                <a:spcPts val="0"/>
              </a:spcAft>
              <a:buNone/>
            </a:pPr>
            <a:r>
              <a:rPr lang="en" sz="900" b="1">
                <a:solidFill>
                  <a:srgbClr val="3B3B3B"/>
                </a:solidFill>
              </a:rPr>
              <a:t>driver_experience</a:t>
            </a:r>
            <a:endParaRPr sz="900" b="1">
              <a:solidFill>
                <a:srgbClr val="3B3B3B"/>
              </a:solidFill>
            </a:endParaRPr>
          </a:p>
          <a:p>
            <a:pPr marL="0" lvl="0" indent="0" algn="r" rtl="0">
              <a:lnSpc>
                <a:spcPct val="115000"/>
              </a:lnSpc>
              <a:spcBef>
                <a:spcPts val="0"/>
              </a:spcBef>
              <a:spcAft>
                <a:spcPts val="0"/>
              </a:spcAft>
              <a:buNone/>
            </a:pPr>
            <a:r>
              <a:rPr lang="en" sz="900" b="1">
                <a:solidFill>
                  <a:srgbClr val="3B3B3B"/>
                </a:solidFill>
              </a:rPr>
              <a:t>Vehicle_age</a:t>
            </a:r>
            <a:endParaRPr sz="900" b="1">
              <a:solidFill>
                <a:srgbClr val="3B3B3B"/>
              </a:solidFill>
            </a:endParaRPr>
          </a:p>
          <a:p>
            <a:pPr marL="0" lvl="0" indent="0" algn="r" rtl="0">
              <a:lnSpc>
                <a:spcPct val="115000"/>
              </a:lnSpc>
              <a:spcBef>
                <a:spcPts val="0"/>
              </a:spcBef>
              <a:spcAft>
                <a:spcPts val="0"/>
              </a:spcAft>
              <a:buNone/>
            </a:pPr>
            <a:r>
              <a:rPr lang="en" sz="900" b="1">
                <a:solidFill>
                  <a:srgbClr val="3B3B3B"/>
                </a:solidFill>
              </a:rPr>
              <a:t>Policies_Dropped</a:t>
            </a:r>
            <a:endParaRPr sz="900" b="1">
              <a:solidFill>
                <a:srgbClr val="3B3B3B"/>
              </a:solidFill>
            </a:endParaRPr>
          </a:p>
          <a:p>
            <a:pPr marL="0" lvl="0" indent="0" algn="r" rtl="0">
              <a:lnSpc>
                <a:spcPct val="115000"/>
              </a:lnSpc>
              <a:spcBef>
                <a:spcPts val="0"/>
              </a:spcBef>
              <a:spcAft>
                <a:spcPts val="0"/>
              </a:spcAft>
              <a:buNone/>
            </a:pPr>
            <a:r>
              <a:rPr lang="en" sz="900" b="1">
                <a:solidFill>
                  <a:srgbClr val="3B3B3B"/>
                </a:solidFill>
              </a:rPr>
              <a:t>X.7_Broker</a:t>
            </a:r>
            <a:endParaRPr sz="900" b="1">
              <a:solidFill>
                <a:srgbClr val="3B3B3B"/>
              </a:solidFill>
            </a:endParaRPr>
          </a:p>
          <a:p>
            <a:pPr marL="0" lvl="0" indent="0" algn="r" rtl="0">
              <a:lnSpc>
                <a:spcPct val="115000"/>
              </a:lnSpc>
              <a:spcBef>
                <a:spcPts val="0"/>
              </a:spcBef>
              <a:spcAft>
                <a:spcPts val="0"/>
              </a:spcAft>
              <a:buNone/>
            </a:pPr>
            <a:r>
              <a:rPr lang="en" sz="900" b="1">
                <a:solidFill>
                  <a:srgbClr val="3B3B3B"/>
                </a:solidFill>
              </a:rPr>
              <a:t>X.13_Half-Yearly</a:t>
            </a:r>
            <a:endParaRPr sz="900" b="1">
              <a:solidFill>
                <a:srgbClr val="3B3B3B"/>
              </a:solidFill>
            </a:endParaRPr>
          </a:p>
          <a:p>
            <a:pPr marL="0" lvl="0" indent="0" algn="r" rtl="0">
              <a:lnSpc>
                <a:spcPct val="115000"/>
              </a:lnSpc>
              <a:spcBef>
                <a:spcPts val="0"/>
              </a:spcBef>
              <a:spcAft>
                <a:spcPts val="0"/>
              </a:spcAft>
              <a:buNone/>
            </a:pPr>
            <a:r>
              <a:rPr lang="en" sz="900" b="1">
                <a:solidFill>
                  <a:srgbClr val="3B3B3B"/>
                </a:solidFill>
              </a:rPr>
              <a:t>X.19_motorbikes</a:t>
            </a:r>
            <a:endParaRPr sz="900" b="1">
              <a:solidFill>
                <a:srgbClr val="3B3B3B"/>
              </a:solidFill>
            </a:endParaRPr>
          </a:p>
          <a:p>
            <a:pPr marL="0" lvl="0" indent="0" algn="r" rtl="0">
              <a:lnSpc>
                <a:spcPct val="115000"/>
              </a:lnSpc>
              <a:spcBef>
                <a:spcPts val="0"/>
              </a:spcBef>
              <a:spcAft>
                <a:spcPts val="0"/>
              </a:spcAft>
              <a:buNone/>
            </a:pPr>
            <a:r>
              <a:rPr lang="en" sz="900" b="1">
                <a:solidFill>
                  <a:srgbClr val="3B3B3B"/>
                </a:solidFill>
              </a:rPr>
              <a:t>X.19_passenger_cars</a:t>
            </a:r>
            <a:endParaRPr sz="900" b="1">
              <a:solidFill>
                <a:srgbClr val="3B3B3B"/>
              </a:solidFill>
            </a:endParaRPr>
          </a:p>
          <a:p>
            <a:pPr marL="0" lvl="0" indent="0" algn="r" rtl="0">
              <a:lnSpc>
                <a:spcPct val="115000"/>
              </a:lnSpc>
              <a:spcBef>
                <a:spcPts val="0"/>
              </a:spcBef>
              <a:spcAft>
                <a:spcPts val="0"/>
              </a:spcAft>
              <a:buNone/>
            </a:pPr>
            <a:r>
              <a:rPr lang="en" sz="900" b="1">
                <a:solidFill>
                  <a:srgbClr val="3B3B3B"/>
                </a:solidFill>
              </a:rPr>
              <a:t>X.19_vans</a:t>
            </a:r>
            <a:endParaRPr sz="900" b="1">
              <a:solidFill>
                <a:srgbClr val="3B3B3B"/>
              </a:solidFill>
            </a:endParaRPr>
          </a:p>
          <a:p>
            <a:pPr marL="0" lvl="0" indent="0" algn="r" rtl="0">
              <a:lnSpc>
                <a:spcPct val="115000"/>
              </a:lnSpc>
              <a:spcBef>
                <a:spcPts val="0"/>
              </a:spcBef>
              <a:spcAft>
                <a:spcPts val="0"/>
              </a:spcAft>
              <a:buNone/>
            </a:pPr>
            <a:r>
              <a:rPr lang="en" sz="900" b="1">
                <a:solidFill>
                  <a:srgbClr val="3B3B3B"/>
                </a:solidFill>
              </a:rPr>
              <a:t>X.20_Urban</a:t>
            </a:r>
            <a:endParaRPr sz="900" b="1">
              <a:solidFill>
                <a:srgbClr val="3B3B3B"/>
              </a:solidFill>
            </a:endParaRPr>
          </a:p>
          <a:p>
            <a:pPr marL="0" lvl="0" indent="0" algn="r" rtl="0">
              <a:lnSpc>
                <a:spcPct val="115000"/>
              </a:lnSpc>
              <a:spcBef>
                <a:spcPts val="0"/>
              </a:spcBef>
              <a:spcAft>
                <a:spcPts val="0"/>
              </a:spcAft>
              <a:buNone/>
            </a:pPr>
            <a:r>
              <a:rPr lang="en" sz="900" b="1">
                <a:solidFill>
                  <a:srgbClr val="3B3B3B"/>
                </a:solidFill>
              </a:rPr>
              <a:t>X.21_Single_driver</a:t>
            </a:r>
            <a:endParaRPr sz="900" b="1">
              <a:solidFill>
                <a:srgbClr val="3B3B3B"/>
              </a:solidFill>
            </a:endParaRPr>
          </a:p>
          <a:p>
            <a:pPr marL="0" lvl="0" indent="0" algn="r" rtl="0">
              <a:lnSpc>
                <a:spcPct val="115000"/>
              </a:lnSpc>
              <a:spcBef>
                <a:spcPts val="0"/>
              </a:spcBef>
              <a:spcAft>
                <a:spcPts val="0"/>
              </a:spcAft>
              <a:buNone/>
            </a:pPr>
            <a:r>
              <a:rPr lang="en" sz="900" b="1">
                <a:solidFill>
                  <a:srgbClr val="3B3B3B"/>
                </a:solidFill>
              </a:rPr>
              <a:t>X.27_P</a:t>
            </a:r>
            <a:endParaRPr sz="900" b="1">
              <a:solidFill>
                <a:srgbClr val="3B3B3B"/>
              </a:solidFill>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351404735e8_1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351404735e8_1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Amna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g351404735e8_1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2" name="Google Shape;1182;g351404735e8_1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On this slide, we outline the key business implications that shaped our modeling decisions.</a:t>
            </a:r>
            <a:endParaRPr>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Starting with the </a:t>
            </a:r>
            <a:r>
              <a:rPr lang="en" b="1">
                <a:solidFill>
                  <a:schemeClr val="dk1"/>
                </a:solidFill>
              </a:rPr>
              <a:t>Business Perspective</a:t>
            </a:r>
            <a:r>
              <a:rPr lang="en">
                <a:solidFill>
                  <a:schemeClr val="dk1"/>
                </a:solidFill>
              </a:rPr>
              <a:t>:</a:t>
            </a:r>
            <a:br>
              <a:rPr lang="en">
                <a:solidFill>
                  <a:schemeClr val="dk1"/>
                </a:solidFill>
              </a:rPr>
            </a:br>
            <a:r>
              <a:rPr lang="en">
                <a:solidFill>
                  <a:schemeClr val="dk1"/>
                </a:solidFill>
              </a:rPr>
              <a:t> While some interpretability is necessary for compliance and transparency, our focus is on prediction accuracy. Accurately predicting risk is essential for setting proper premiums, ensuring profitability, and protecting against adverse selection. Inaccurate predictions pose a bigger risk to the business than a lack of full model transparency.</a:t>
            </a:r>
            <a:endParaRPr>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Moving to the </a:t>
            </a:r>
            <a:r>
              <a:rPr lang="en" b="1">
                <a:solidFill>
                  <a:schemeClr val="dk1"/>
                </a:solidFill>
              </a:rPr>
              <a:t>Key Challenges</a:t>
            </a:r>
            <a:r>
              <a:rPr lang="en">
                <a:solidFill>
                  <a:schemeClr val="dk1"/>
                </a:solidFill>
              </a:rPr>
              <a:t>:</a:t>
            </a:r>
            <a:br>
              <a:rPr lang="en">
                <a:solidFill>
                  <a:schemeClr val="dk1"/>
                </a:solidFill>
              </a:rPr>
            </a:br>
            <a:r>
              <a:rPr lang="en">
                <a:solidFill>
                  <a:schemeClr val="dk1"/>
                </a:solidFill>
              </a:rPr>
              <a:t> First, our data is highly skewed and zero-inflated — most policyholders have no claims, but the few that do can be very costly.</a:t>
            </a:r>
            <a:br>
              <a:rPr lang="en">
                <a:solidFill>
                  <a:schemeClr val="dk1"/>
                </a:solidFill>
              </a:rPr>
            </a:br>
            <a:r>
              <a:rPr lang="en">
                <a:solidFill>
                  <a:schemeClr val="dk1"/>
                </a:solidFill>
              </a:rPr>
              <a:t> Second, there's a tradeoff between model complexity and interpretability — we need models that are both accurate and explainable.</a:t>
            </a:r>
            <a:br>
              <a:rPr lang="en">
                <a:solidFill>
                  <a:schemeClr val="dk1"/>
                </a:solidFill>
              </a:rPr>
            </a:br>
            <a:r>
              <a:rPr lang="en">
                <a:solidFill>
                  <a:schemeClr val="dk1"/>
                </a:solidFill>
              </a:rPr>
              <a:t> Finally, the model must generalize well to new customers, not just fit past data.</a:t>
            </a:r>
            <a:endParaRPr>
              <a:solidFill>
                <a:schemeClr val="dk1"/>
              </a:solidFill>
            </a:endParaRPr>
          </a:p>
          <a:p>
            <a:pPr marL="381000" marR="381000" lvl="0" indent="0" algn="l" rtl="0">
              <a:lnSpc>
                <a:spcPct val="115000"/>
              </a:lnSpc>
              <a:spcBef>
                <a:spcPts val="1200"/>
              </a:spcBef>
              <a:spcAft>
                <a:spcPts val="0"/>
              </a:spcAft>
              <a:buNone/>
            </a:pPr>
            <a:r>
              <a:rPr lang="en">
                <a:solidFill>
                  <a:schemeClr val="dk1"/>
                </a:solidFill>
              </a:rPr>
              <a:t>Under Variable Selection, we focused on driver characteristics, vehicle attributes, policy details, and location — all of which are critical predictors of risk and readily available at the time the policy is issued ( even for new driver). </a:t>
            </a:r>
            <a:endParaRPr>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And finally, in terms of </a:t>
            </a:r>
            <a:r>
              <a:rPr lang="en" b="1">
                <a:solidFill>
                  <a:schemeClr val="dk1"/>
                </a:solidFill>
              </a:rPr>
              <a:t>Applicability</a:t>
            </a:r>
            <a:r>
              <a:rPr lang="en">
                <a:solidFill>
                  <a:schemeClr val="dk1"/>
                </a:solidFill>
              </a:rPr>
              <a:t>, the car insurance model we built is specific to auto-related risks. It can’t be directly reused for life insurance, since the underlying risk object — the vehicle vs. a human life — and the predictive features are entirely different.</a:t>
            </a:r>
            <a:endParaRPr>
              <a:solidFill>
                <a:schemeClr val="dk1"/>
              </a:solidFill>
            </a:endParaRPr>
          </a:p>
          <a:p>
            <a:pPr marL="381000" marR="381000" lvl="0" indent="0" algn="l" rtl="0">
              <a:lnSpc>
                <a:spcPct val="115000"/>
              </a:lnSpc>
              <a:spcBef>
                <a:spcPts val="1200"/>
              </a:spcBef>
              <a:spcAft>
                <a:spcPts val="0"/>
              </a:spcAft>
              <a:buClr>
                <a:schemeClr val="dk1"/>
              </a:buClr>
              <a:buSzPts val="1100"/>
              <a:buFont typeface="Arial"/>
              <a:buNone/>
            </a:pPr>
            <a:r>
              <a:rPr lang="en">
                <a:solidFill>
                  <a:schemeClr val="dk1"/>
                </a:solidFill>
              </a:rPr>
              <a:t>These implications guided our approach to balancing business needs, regulatory requirements, and technical decisions throughout the modeling process.</a:t>
            </a: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304e780ca36_1_10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3" name="Google Shape;1203;g304e780ca36_1_10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304e780ca36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304e780ca36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Freddie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304e780ca36_1_10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304e780ca36_1_10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Freddie-Problem statement: In the automobile insurance industry, claim distributions are highly skewed with many zero claims. Traditional models struggle to handle this, especially when aiming for fair and profitable pricing.</a:t>
            </a:r>
            <a:endParaRPr sz="1500">
              <a:solidFill>
                <a:srgbClr val="EA5458"/>
              </a:solidFill>
              <a:latin typeface="Questrial"/>
              <a:ea typeface="Questrial"/>
              <a:cs typeface="Questrial"/>
              <a:sym typeface="Questrial"/>
            </a:endParaRPr>
          </a:p>
          <a:p>
            <a:pPr marL="0" lvl="0" indent="0" algn="l" rtl="0">
              <a:spcBef>
                <a:spcPts val="0"/>
              </a:spcBef>
              <a:spcAft>
                <a:spcPts val="0"/>
              </a:spcAft>
              <a:buNone/>
            </a:pPr>
            <a:endParaRPr sz="1500">
              <a:solidFill>
                <a:srgbClr val="EA5458"/>
              </a:solidFill>
              <a:latin typeface="Questrial"/>
              <a:ea typeface="Questrial"/>
              <a:cs typeface="Questrial"/>
              <a:sym typeface="Quest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351404735e8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351404735e8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Freddie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304e780ca36_1_9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2" name="Google Shape;1032;g304e780ca36_1_9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Phuong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304e780ca36_2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 name="Google Shape;1048;g304e780ca36_2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Phuong-Test data set (missing)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304e780ca36_2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4" name="Google Shape;1074;g304e780ca36_2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  18 for 14</a:t>
            </a:r>
            <a:endParaRPr/>
          </a:p>
          <a:p>
            <a:pPr marL="0" lvl="0" indent="0" algn="l" rtl="0">
              <a:spcBef>
                <a:spcPts val="0"/>
              </a:spcBef>
              <a:spcAft>
                <a:spcPts val="0"/>
              </a:spcAft>
              <a:buNone/>
            </a:pPr>
            <a:endParaRPr/>
          </a:p>
          <a:p>
            <a:pPr marL="0" lvl="0" indent="0" algn="l" rtl="0">
              <a:spcBef>
                <a:spcPts val="0"/>
              </a:spcBef>
              <a:spcAft>
                <a:spcPts val="0"/>
              </a:spcAft>
              <a:buNone/>
            </a:pPr>
            <a:r>
              <a:rPr lang="en"/>
              <a:t>LC </a:t>
            </a:r>
            <a:r>
              <a:rPr lang="en" b="1"/>
              <a:t>HALC </a:t>
            </a:r>
            <a:endParaRPr b="1"/>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351404735e8_1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351404735e8_1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  18 for 14</a:t>
            </a:r>
            <a:endParaRPr/>
          </a:p>
          <a:p>
            <a:pPr marL="0" lvl="0" indent="0" algn="l" rtl="0">
              <a:spcBef>
                <a:spcPts val="0"/>
              </a:spcBef>
              <a:spcAft>
                <a:spcPts val="0"/>
              </a:spcAft>
              <a:buNone/>
            </a:pPr>
            <a:endParaRPr/>
          </a:p>
          <a:p>
            <a:pPr marL="0" lvl="0" indent="0" algn="l" rtl="0">
              <a:spcBef>
                <a:spcPts val="0"/>
              </a:spcBef>
              <a:spcAft>
                <a:spcPts val="0"/>
              </a:spcAft>
              <a:buNone/>
            </a:pPr>
            <a:r>
              <a:rPr lang="en"/>
              <a:t>LC </a:t>
            </a:r>
            <a:r>
              <a:rPr lang="en" b="1"/>
              <a:t>HALC </a:t>
            </a:r>
            <a:endParaRPr b="1"/>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351404735e8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351404735e8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side-clasiification(manually)--after results</a:t>
            </a:r>
            <a:br>
              <a:rPr lang="en"/>
            </a:br>
            <a:r>
              <a:rPr lang="en"/>
              <a:t>Right side- regression(3std dev.)--after results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9"/>
        <p:cNvGrpSpPr/>
        <p:nvPr/>
      </p:nvGrpSpPr>
      <p:grpSpPr>
        <a:xfrm>
          <a:off x="0" y="0"/>
          <a:ext cx="0" cy="0"/>
          <a:chOff x="0" y="0"/>
          <a:chExt cx="0" cy="0"/>
        </a:xfrm>
      </p:grpSpPr>
      <p:sp>
        <p:nvSpPr>
          <p:cNvPr id="60" name="Google Shape;60;p15"/>
          <p:cNvSpPr txBox="1">
            <a:spLocks noGrp="1"/>
          </p:cNvSpPr>
          <p:nvPr>
            <p:ph type="ctrTitle"/>
          </p:nvPr>
        </p:nvSpPr>
        <p:spPr>
          <a:xfrm>
            <a:off x="711900" y="1386639"/>
            <a:ext cx="6196200" cy="19083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500">
                <a:solidFill>
                  <a:schemeClr val="accent2"/>
                </a:solidFill>
                <a:latin typeface="Paytone One"/>
                <a:ea typeface="Paytone One"/>
                <a:cs typeface="Paytone One"/>
                <a:sym typeface="Paytone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61" name="Google Shape;61;p15"/>
          <p:cNvSpPr txBox="1">
            <a:spLocks noGrp="1"/>
          </p:cNvSpPr>
          <p:nvPr>
            <p:ph type="subTitle" idx="1"/>
          </p:nvPr>
        </p:nvSpPr>
        <p:spPr>
          <a:xfrm>
            <a:off x="711900" y="3294939"/>
            <a:ext cx="6196200" cy="450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a:solidFill>
                  <a:schemeClr val="accent2"/>
                </a:solidFill>
                <a:latin typeface="Questrial"/>
                <a:ea typeface="Questrial"/>
                <a:cs typeface="Questrial"/>
                <a:sym typeface="Questria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62" name="Google Shape;62;p15"/>
          <p:cNvSpPr/>
          <p:nvPr/>
        </p:nvSpPr>
        <p:spPr>
          <a:xfrm>
            <a:off x="7316550" y="0"/>
            <a:ext cx="18237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15"/>
          <p:cNvGrpSpPr/>
          <p:nvPr/>
        </p:nvGrpSpPr>
        <p:grpSpPr>
          <a:xfrm>
            <a:off x="6725761" y="1349068"/>
            <a:ext cx="1173854" cy="2461458"/>
            <a:chOff x="6725761" y="1349068"/>
            <a:chExt cx="1173854" cy="2461458"/>
          </a:xfrm>
        </p:grpSpPr>
        <p:grpSp>
          <p:nvGrpSpPr>
            <p:cNvPr id="64" name="Google Shape;64;p15"/>
            <p:cNvGrpSpPr/>
            <p:nvPr/>
          </p:nvGrpSpPr>
          <p:grpSpPr>
            <a:xfrm rot="-5400000">
              <a:off x="6747803" y="1327027"/>
              <a:ext cx="1129770" cy="1173854"/>
              <a:chOff x="11" y="583339"/>
              <a:chExt cx="1129770" cy="1173854"/>
            </a:xfrm>
          </p:grpSpPr>
          <p:sp>
            <p:nvSpPr>
              <p:cNvPr id="65" name="Google Shape;65;p15"/>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6" name="Google Shape;66;p15"/>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7" name="Google Shape;67;p15"/>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8" name="Google Shape;68;p15"/>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9" name="Google Shape;69;p15"/>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0" name="Google Shape;70;p15"/>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 name="Google Shape;71;p15"/>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2" name="Google Shape;72;p15"/>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3" name="Google Shape;73;p15"/>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4" name="Google Shape;74;p15"/>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5" name="Google Shape;75;p15"/>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6" name="Google Shape;76;p15"/>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7" name="Google Shape;77;p15"/>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8" name="Google Shape;78;p15"/>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 name="Google Shape;79;p15"/>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0" name="Google Shape;80;p15"/>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1" name="Google Shape;81;p15"/>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2" name="Google Shape;82;p15"/>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3" name="Google Shape;83;p15"/>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4" name="Google Shape;84;p15"/>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5" name="Google Shape;85;p15"/>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6" name="Google Shape;86;p15"/>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7" name="Google Shape;87;p15"/>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8" name="Google Shape;88;p15"/>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9" name="Google Shape;89;p15"/>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grpSp>
          <p:nvGrpSpPr>
            <p:cNvPr id="90" name="Google Shape;90;p15"/>
            <p:cNvGrpSpPr/>
            <p:nvPr/>
          </p:nvGrpSpPr>
          <p:grpSpPr>
            <a:xfrm rot="-5400000">
              <a:off x="6747803" y="2658714"/>
              <a:ext cx="1129770" cy="1173854"/>
              <a:chOff x="11" y="583339"/>
              <a:chExt cx="1129770" cy="1173854"/>
            </a:xfrm>
          </p:grpSpPr>
          <p:sp>
            <p:nvSpPr>
              <p:cNvPr id="91" name="Google Shape;91;p15"/>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2" name="Google Shape;92;p15"/>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 name="Google Shape;93;p15"/>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 name="Google Shape;94;p15"/>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 name="Google Shape;95;p15"/>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 name="Google Shape;96;p15"/>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7" name="Google Shape;97;p15"/>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8" name="Google Shape;98;p15"/>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9" name="Google Shape;99;p15"/>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0" name="Google Shape;100;p15"/>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1" name="Google Shape;101;p15"/>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2" name="Google Shape;102;p15"/>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3" name="Google Shape;103;p15"/>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4" name="Google Shape;104;p15"/>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5" name="Google Shape;105;p15"/>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6" name="Google Shape;106;p15"/>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7" name="Google Shape;107;p15"/>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8" name="Google Shape;108;p15"/>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09" name="Google Shape;109;p15"/>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0" name="Google Shape;110;p15"/>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1" name="Google Shape;111;p15"/>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2" name="Google Shape;112;p15"/>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3" name="Google Shape;113;p15"/>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4" name="Google Shape;114;p15"/>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15" name="Google Shape;115;p15"/>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7"/>
        <p:cNvGrpSpPr/>
        <p:nvPr/>
      </p:nvGrpSpPr>
      <p:grpSpPr>
        <a:xfrm>
          <a:off x="0" y="0"/>
          <a:ext cx="0" cy="0"/>
          <a:chOff x="0" y="0"/>
          <a:chExt cx="0" cy="0"/>
        </a:xfrm>
      </p:grpSpPr>
      <p:sp>
        <p:nvSpPr>
          <p:cNvPr id="148" name="Google Shape;148;p17"/>
          <p:cNvSpPr/>
          <p:nvPr/>
        </p:nvSpPr>
        <p:spPr>
          <a:xfrm>
            <a:off x="0" y="8075"/>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0" name="Google Shape;150;p17"/>
          <p:cNvSpPr txBox="1">
            <a:spLocks noGrp="1"/>
          </p:cNvSpPr>
          <p:nvPr>
            <p:ph type="body" idx="1"/>
          </p:nvPr>
        </p:nvSpPr>
        <p:spPr>
          <a:xfrm>
            <a:off x="720000" y="1144413"/>
            <a:ext cx="7704000" cy="3456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AutoNum type="arabicPeriod"/>
              <a:defRPr sz="1300"/>
            </a:lvl1pPr>
            <a:lvl2pPr marL="914400" lvl="1" indent="-317500" rtl="0">
              <a:lnSpc>
                <a:spcPct val="100000"/>
              </a:lnSpc>
              <a:spcBef>
                <a:spcPts val="1600"/>
              </a:spcBef>
              <a:spcAft>
                <a:spcPts val="0"/>
              </a:spcAft>
              <a:buSzPts val="1400"/>
              <a:buAutoNum type="alphaLcPeriod"/>
              <a:defRPr/>
            </a:lvl2pPr>
            <a:lvl3pPr marL="1371600" lvl="2" indent="-317500" rtl="0">
              <a:lnSpc>
                <a:spcPct val="100000"/>
              </a:lnSpc>
              <a:spcBef>
                <a:spcPts val="1600"/>
              </a:spcBef>
              <a:spcAft>
                <a:spcPts val="0"/>
              </a:spcAft>
              <a:buSzPts val="1400"/>
              <a:buAutoNum type="romanLcPeriod"/>
              <a:defRPr/>
            </a:lvl3pPr>
            <a:lvl4pPr marL="1828800" lvl="3" indent="-317500" rtl="0">
              <a:lnSpc>
                <a:spcPct val="100000"/>
              </a:lnSpc>
              <a:spcBef>
                <a:spcPts val="1600"/>
              </a:spcBef>
              <a:spcAft>
                <a:spcPts val="0"/>
              </a:spcAft>
              <a:buSzPts val="1400"/>
              <a:buAutoNum type="arabicPeriod"/>
              <a:defRPr/>
            </a:lvl4pPr>
            <a:lvl5pPr marL="2286000" lvl="4" indent="-317500" rtl="0">
              <a:lnSpc>
                <a:spcPct val="100000"/>
              </a:lnSpc>
              <a:spcBef>
                <a:spcPts val="1600"/>
              </a:spcBef>
              <a:spcAft>
                <a:spcPts val="0"/>
              </a:spcAft>
              <a:buSzPts val="1400"/>
              <a:buAutoNum type="alphaLcPeriod"/>
              <a:defRPr/>
            </a:lvl5pPr>
            <a:lvl6pPr marL="2743200" lvl="5" indent="-317500" rtl="0">
              <a:lnSpc>
                <a:spcPct val="100000"/>
              </a:lnSpc>
              <a:spcBef>
                <a:spcPts val="1600"/>
              </a:spcBef>
              <a:spcAft>
                <a:spcPts val="0"/>
              </a:spcAft>
              <a:buSzPts val="1400"/>
              <a:buAutoNum type="romanLcPeriod"/>
              <a:defRPr/>
            </a:lvl6pPr>
            <a:lvl7pPr marL="3200400" lvl="6" indent="-317500" rtl="0">
              <a:lnSpc>
                <a:spcPct val="100000"/>
              </a:lnSpc>
              <a:spcBef>
                <a:spcPts val="1600"/>
              </a:spcBef>
              <a:spcAft>
                <a:spcPts val="0"/>
              </a:spcAft>
              <a:buSzPts val="1400"/>
              <a:buAutoNum type="arabicPeriod"/>
              <a:defRPr/>
            </a:lvl7pPr>
            <a:lvl8pPr marL="3657600" lvl="7" indent="-317500" rtl="0">
              <a:lnSpc>
                <a:spcPct val="100000"/>
              </a:lnSpc>
              <a:spcBef>
                <a:spcPts val="1600"/>
              </a:spcBef>
              <a:spcAft>
                <a:spcPts val="0"/>
              </a:spcAft>
              <a:buSzPts val="1400"/>
              <a:buAutoNum type="alphaLcPeriod"/>
              <a:defRPr/>
            </a:lvl8pPr>
            <a:lvl9pPr marL="4114800" lvl="8" indent="-317500" rtl="0">
              <a:lnSpc>
                <a:spcPct val="100000"/>
              </a:lnSpc>
              <a:spcBef>
                <a:spcPts val="1600"/>
              </a:spcBef>
              <a:spcAft>
                <a:spcPts val="1600"/>
              </a:spcAft>
              <a:buSzPts val="1400"/>
              <a:buAutoNum type="romanLcPeriod"/>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51"/>
        <p:cNvGrpSpPr/>
        <p:nvPr/>
      </p:nvGrpSpPr>
      <p:grpSpPr>
        <a:xfrm>
          <a:off x="0" y="0"/>
          <a:ext cx="0" cy="0"/>
          <a:chOff x="0" y="0"/>
          <a:chExt cx="0" cy="0"/>
        </a:xfrm>
      </p:grpSpPr>
      <p:sp>
        <p:nvSpPr>
          <p:cNvPr id="152" name="Google Shape;152;p18"/>
          <p:cNvSpPr/>
          <p:nvPr/>
        </p:nvSpPr>
        <p:spPr>
          <a:xfrm rot="5400000">
            <a:off x="5147250" y="737525"/>
            <a:ext cx="1823700" cy="6169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8"/>
          <p:cNvSpPr/>
          <p:nvPr/>
        </p:nvSpPr>
        <p:spPr>
          <a:xfrm rot="5400000">
            <a:off x="2173150" y="-1317750"/>
            <a:ext cx="1823700" cy="6169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 name="Google Shape;154;p18"/>
          <p:cNvGrpSpPr/>
          <p:nvPr/>
        </p:nvGrpSpPr>
        <p:grpSpPr>
          <a:xfrm rot="-5400000">
            <a:off x="7661788" y="304268"/>
            <a:ext cx="1129770" cy="1173854"/>
            <a:chOff x="11" y="583339"/>
            <a:chExt cx="1129770" cy="1173854"/>
          </a:xfrm>
        </p:grpSpPr>
        <p:sp>
          <p:nvSpPr>
            <p:cNvPr id="155" name="Google Shape;155;p18"/>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56" name="Google Shape;156;p18"/>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57" name="Google Shape;157;p18"/>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58" name="Google Shape;158;p18"/>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59" name="Google Shape;159;p18"/>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60" name="Google Shape;160;p18"/>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61" name="Google Shape;161;p18"/>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62" name="Google Shape;162;p18"/>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63" name="Google Shape;163;p18"/>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64" name="Google Shape;164;p18"/>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65" name="Google Shape;165;p18"/>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66" name="Google Shape;166;p18"/>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67" name="Google Shape;167;p18"/>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68" name="Google Shape;168;p18"/>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69" name="Google Shape;169;p18"/>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0" name="Google Shape;170;p18"/>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1" name="Google Shape;171;p18"/>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2" name="Google Shape;172;p18"/>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3" name="Google Shape;173;p18"/>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4" name="Google Shape;174;p18"/>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5" name="Google Shape;175;p18"/>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6" name="Google Shape;176;p18"/>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7" name="Google Shape;177;p18"/>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8" name="Google Shape;178;p18"/>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79" name="Google Shape;179;p18"/>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180" name="Google Shape;180;p18"/>
          <p:cNvSpPr txBox="1">
            <a:spLocks noGrp="1"/>
          </p:cNvSpPr>
          <p:nvPr>
            <p:ph type="subTitle" idx="1"/>
          </p:nvPr>
        </p:nvSpPr>
        <p:spPr>
          <a:xfrm>
            <a:off x="720000" y="1451282"/>
            <a:ext cx="1729200" cy="12969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800"/>
              <a:buFont typeface="Bebas Neue"/>
              <a:buNone/>
              <a:defRPr sz="2400">
                <a:latin typeface="Paytone One"/>
                <a:ea typeface="Paytone One"/>
                <a:cs typeface="Paytone One"/>
                <a:sym typeface="Paytone One"/>
              </a:defRPr>
            </a:lvl1pPr>
            <a:lvl2pPr lvl="1" algn="ctr">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181" name="Google Shape;181;p18"/>
          <p:cNvSpPr txBox="1">
            <a:spLocks noGrp="1"/>
          </p:cNvSpPr>
          <p:nvPr>
            <p:ph type="subTitle" idx="2"/>
          </p:nvPr>
        </p:nvSpPr>
        <p:spPr>
          <a:xfrm>
            <a:off x="3346901" y="3569025"/>
            <a:ext cx="1729200" cy="1296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Bebas Neue"/>
              <a:buNone/>
              <a:defRPr sz="2400">
                <a:latin typeface="Paytone One"/>
                <a:ea typeface="Paytone One"/>
                <a:cs typeface="Paytone One"/>
                <a:sym typeface="Paytone One"/>
              </a:defRPr>
            </a:lvl1pPr>
            <a:lvl2pPr lvl="1" algn="ctr" rtl="0">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182" name="Google Shape;182;p18"/>
          <p:cNvSpPr txBox="1">
            <a:spLocks noGrp="1"/>
          </p:cNvSpPr>
          <p:nvPr>
            <p:ph type="subTitle" idx="3"/>
          </p:nvPr>
        </p:nvSpPr>
        <p:spPr>
          <a:xfrm>
            <a:off x="2449150" y="1451282"/>
            <a:ext cx="3342600" cy="129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3" name="Google Shape;183;p18"/>
          <p:cNvSpPr txBox="1">
            <a:spLocks noGrp="1"/>
          </p:cNvSpPr>
          <p:nvPr>
            <p:ph type="subTitle" idx="4"/>
          </p:nvPr>
        </p:nvSpPr>
        <p:spPr>
          <a:xfrm>
            <a:off x="5104675" y="3569025"/>
            <a:ext cx="3342600" cy="129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4" name="Google Shape;184;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43"/>
        <p:cNvGrpSpPr/>
        <p:nvPr/>
      </p:nvGrpSpPr>
      <p:grpSpPr>
        <a:xfrm>
          <a:off x="0" y="0"/>
          <a:ext cx="0" cy="0"/>
          <a:chOff x="0" y="0"/>
          <a:chExt cx="0" cy="0"/>
        </a:xfrm>
      </p:grpSpPr>
      <p:sp>
        <p:nvSpPr>
          <p:cNvPr id="244" name="Google Shape;244;p21"/>
          <p:cNvSpPr/>
          <p:nvPr/>
        </p:nvSpPr>
        <p:spPr>
          <a:xfrm>
            <a:off x="717150" y="935100"/>
            <a:ext cx="7709700" cy="3273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1"/>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246" name="Google Shape;246;p21"/>
          <p:cNvGrpSpPr/>
          <p:nvPr/>
        </p:nvGrpSpPr>
        <p:grpSpPr>
          <a:xfrm rot="-5400000">
            <a:off x="348315" y="3682261"/>
            <a:ext cx="1129770" cy="1173854"/>
            <a:chOff x="11" y="583339"/>
            <a:chExt cx="1129770" cy="1173854"/>
          </a:xfrm>
        </p:grpSpPr>
        <p:sp>
          <p:nvSpPr>
            <p:cNvPr id="247" name="Google Shape;247;p21"/>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8" name="Google Shape;248;p21"/>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49" name="Google Shape;249;p21"/>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0" name="Google Shape;250;p21"/>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1" name="Google Shape;251;p21"/>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2" name="Google Shape;252;p21"/>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3" name="Google Shape;253;p21"/>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4" name="Google Shape;254;p21"/>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5" name="Google Shape;255;p21"/>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6" name="Google Shape;256;p21"/>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7" name="Google Shape;257;p21"/>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8" name="Google Shape;258;p21"/>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59" name="Google Shape;259;p21"/>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0" name="Google Shape;260;p21"/>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1" name="Google Shape;261;p21"/>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2" name="Google Shape;262;p21"/>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3" name="Google Shape;263;p21"/>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4" name="Google Shape;264;p21"/>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5" name="Google Shape;265;p21"/>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6" name="Google Shape;266;p21"/>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7" name="Google Shape;267;p21"/>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8" name="Google Shape;268;p21"/>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69" name="Google Shape;269;p21"/>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70" name="Google Shape;270;p21"/>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71" name="Google Shape;271;p21"/>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grpSp>
        <p:nvGrpSpPr>
          <p:cNvPr id="272" name="Google Shape;272;p21"/>
          <p:cNvGrpSpPr/>
          <p:nvPr/>
        </p:nvGrpSpPr>
        <p:grpSpPr>
          <a:xfrm rot="-5400000">
            <a:off x="7661788" y="304268"/>
            <a:ext cx="1129770" cy="1173854"/>
            <a:chOff x="11" y="583339"/>
            <a:chExt cx="1129770" cy="1173854"/>
          </a:xfrm>
        </p:grpSpPr>
        <p:sp>
          <p:nvSpPr>
            <p:cNvPr id="273" name="Google Shape;273;p21"/>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74" name="Google Shape;274;p21"/>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75" name="Google Shape;275;p21"/>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76" name="Google Shape;276;p21"/>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77" name="Google Shape;277;p21"/>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78" name="Google Shape;278;p21"/>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79" name="Google Shape;279;p21"/>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0" name="Google Shape;280;p21"/>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1" name="Google Shape;281;p21"/>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2" name="Google Shape;282;p21"/>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3" name="Google Shape;283;p21"/>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4" name="Google Shape;284;p21"/>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5" name="Google Shape;285;p21"/>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6" name="Google Shape;286;p21"/>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7" name="Google Shape;287;p21"/>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8" name="Google Shape;288;p21"/>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89" name="Google Shape;289;p21"/>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0" name="Google Shape;290;p21"/>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1" name="Google Shape;291;p21"/>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2" name="Google Shape;292;p21"/>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3" name="Google Shape;293;p21"/>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4" name="Google Shape;294;p21"/>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5" name="Google Shape;295;p21"/>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6" name="Google Shape;296;p21"/>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97" name="Google Shape;297;p21"/>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6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3">
  <p:cSld name="TITLE_ONLY_1_1_1">
    <p:spTree>
      <p:nvGrpSpPr>
        <p:cNvPr id="1" name="Shape 612"/>
        <p:cNvGrpSpPr/>
        <p:nvPr/>
      </p:nvGrpSpPr>
      <p:grpSpPr>
        <a:xfrm>
          <a:off x="0" y="0"/>
          <a:ext cx="0" cy="0"/>
          <a:chOff x="0" y="0"/>
          <a:chExt cx="0" cy="0"/>
        </a:xfrm>
      </p:grpSpPr>
      <p:grpSp>
        <p:nvGrpSpPr>
          <p:cNvPr id="613" name="Google Shape;613;p33"/>
          <p:cNvGrpSpPr/>
          <p:nvPr/>
        </p:nvGrpSpPr>
        <p:grpSpPr>
          <a:xfrm rot="-5400000">
            <a:off x="348315" y="3682261"/>
            <a:ext cx="1129770" cy="1173854"/>
            <a:chOff x="11" y="583339"/>
            <a:chExt cx="1129770" cy="1173854"/>
          </a:xfrm>
        </p:grpSpPr>
        <p:sp>
          <p:nvSpPr>
            <p:cNvPr id="614" name="Google Shape;614;p33"/>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15" name="Google Shape;615;p33"/>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16" name="Google Shape;616;p33"/>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17" name="Google Shape;617;p33"/>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18" name="Google Shape;618;p33"/>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19" name="Google Shape;619;p33"/>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0" name="Google Shape;620;p33"/>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1" name="Google Shape;621;p33"/>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2" name="Google Shape;622;p33"/>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3" name="Google Shape;623;p33"/>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4" name="Google Shape;624;p33"/>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5" name="Google Shape;625;p33"/>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6" name="Google Shape;626;p33"/>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7" name="Google Shape;627;p33"/>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8" name="Google Shape;628;p33"/>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29" name="Google Shape;629;p33"/>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0" name="Google Shape;630;p33"/>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1" name="Google Shape;631;p33"/>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2" name="Google Shape;632;p33"/>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3" name="Google Shape;633;p33"/>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4" name="Google Shape;634;p33"/>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5" name="Google Shape;635;p33"/>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6" name="Google Shape;636;p33"/>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7" name="Google Shape;637;p33"/>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38" name="Google Shape;638;p33"/>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
        <p:nvSpPr>
          <p:cNvPr id="639" name="Google Shape;639;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727"/>
        <p:cNvGrpSpPr/>
        <p:nvPr/>
      </p:nvGrpSpPr>
      <p:grpSpPr>
        <a:xfrm>
          <a:off x="0" y="0"/>
          <a:ext cx="0" cy="0"/>
          <a:chOff x="0" y="0"/>
          <a:chExt cx="0" cy="0"/>
        </a:xfrm>
      </p:grpSpPr>
      <p:sp>
        <p:nvSpPr>
          <p:cNvPr id="728" name="Google Shape;728;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9" name="Google Shape;729;p37"/>
          <p:cNvSpPr txBox="1">
            <a:spLocks noGrp="1"/>
          </p:cNvSpPr>
          <p:nvPr>
            <p:ph type="title" idx="2"/>
          </p:nvPr>
        </p:nvSpPr>
        <p:spPr>
          <a:xfrm>
            <a:off x="720000" y="2994484"/>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30" name="Google Shape;730;p37"/>
          <p:cNvSpPr txBox="1">
            <a:spLocks noGrp="1"/>
          </p:cNvSpPr>
          <p:nvPr>
            <p:ph type="subTitle" idx="1"/>
          </p:nvPr>
        </p:nvSpPr>
        <p:spPr>
          <a:xfrm>
            <a:off x="720000" y="3534450"/>
            <a:ext cx="2336400" cy="75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31" name="Google Shape;731;p37"/>
          <p:cNvSpPr txBox="1">
            <a:spLocks noGrp="1"/>
          </p:cNvSpPr>
          <p:nvPr>
            <p:ph type="title" idx="3"/>
          </p:nvPr>
        </p:nvSpPr>
        <p:spPr>
          <a:xfrm>
            <a:off x="3403800" y="2994484"/>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32" name="Google Shape;732;p37"/>
          <p:cNvSpPr txBox="1">
            <a:spLocks noGrp="1"/>
          </p:cNvSpPr>
          <p:nvPr>
            <p:ph type="subTitle" idx="4"/>
          </p:nvPr>
        </p:nvSpPr>
        <p:spPr>
          <a:xfrm>
            <a:off x="3403800" y="3534450"/>
            <a:ext cx="2336400" cy="75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33" name="Google Shape;733;p37"/>
          <p:cNvSpPr txBox="1">
            <a:spLocks noGrp="1"/>
          </p:cNvSpPr>
          <p:nvPr>
            <p:ph type="title" idx="5"/>
          </p:nvPr>
        </p:nvSpPr>
        <p:spPr>
          <a:xfrm>
            <a:off x="6087600" y="2994484"/>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34" name="Google Shape;734;p37"/>
          <p:cNvSpPr txBox="1">
            <a:spLocks noGrp="1"/>
          </p:cNvSpPr>
          <p:nvPr>
            <p:ph type="subTitle" idx="6"/>
          </p:nvPr>
        </p:nvSpPr>
        <p:spPr>
          <a:xfrm>
            <a:off x="6087600" y="3534450"/>
            <a:ext cx="2336400" cy="75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accent3"/>
        </a:solidFill>
        <a:effectLst/>
      </p:bgPr>
    </p:bg>
    <p:spTree>
      <p:nvGrpSpPr>
        <p:cNvPr id="1" name="Shape 919"/>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BLANK_1_1_1_1_1_1_1_1">
    <p:spTree>
      <p:nvGrpSpPr>
        <p:cNvPr id="1" name="Shape 920"/>
        <p:cNvGrpSpPr/>
        <p:nvPr/>
      </p:nvGrpSpPr>
      <p:grpSpPr>
        <a:xfrm>
          <a:off x="0" y="0"/>
          <a:ext cx="0" cy="0"/>
          <a:chOff x="0" y="0"/>
          <a:chExt cx="0" cy="0"/>
        </a:xfrm>
      </p:grpSpPr>
      <p:grpSp>
        <p:nvGrpSpPr>
          <p:cNvPr id="921" name="Google Shape;921;p42"/>
          <p:cNvGrpSpPr/>
          <p:nvPr/>
        </p:nvGrpSpPr>
        <p:grpSpPr>
          <a:xfrm rot="-5400000">
            <a:off x="7661788" y="304268"/>
            <a:ext cx="1129770" cy="1173854"/>
            <a:chOff x="11" y="583339"/>
            <a:chExt cx="1129770" cy="1173854"/>
          </a:xfrm>
        </p:grpSpPr>
        <p:sp>
          <p:nvSpPr>
            <p:cNvPr id="922" name="Google Shape;922;p42"/>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23" name="Google Shape;923;p42"/>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24" name="Google Shape;924;p42"/>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25" name="Google Shape;925;p42"/>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26" name="Google Shape;926;p42"/>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27" name="Google Shape;927;p42"/>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28" name="Google Shape;928;p42"/>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29" name="Google Shape;929;p42"/>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0" name="Google Shape;930;p42"/>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1" name="Google Shape;931;p42"/>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2" name="Google Shape;932;p42"/>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3" name="Google Shape;933;p42"/>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4" name="Google Shape;934;p42"/>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5" name="Google Shape;935;p42"/>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6" name="Google Shape;936;p42"/>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7" name="Google Shape;937;p42"/>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8" name="Google Shape;938;p42"/>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39" name="Google Shape;939;p42"/>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0" name="Google Shape;940;p42"/>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1" name="Google Shape;941;p42"/>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2" name="Google Shape;942;p42"/>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3" name="Google Shape;943;p42"/>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4" name="Google Shape;944;p42"/>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5" name="Google Shape;945;p42"/>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6" name="Google Shape;946;p42"/>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grpSp>
        <p:nvGrpSpPr>
          <p:cNvPr id="947" name="Google Shape;947;p42"/>
          <p:cNvGrpSpPr/>
          <p:nvPr/>
        </p:nvGrpSpPr>
        <p:grpSpPr>
          <a:xfrm rot="-5400000">
            <a:off x="348315" y="3682261"/>
            <a:ext cx="1129770" cy="1173854"/>
            <a:chOff x="11" y="583339"/>
            <a:chExt cx="1129770" cy="1173854"/>
          </a:xfrm>
        </p:grpSpPr>
        <p:sp>
          <p:nvSpPr>
            <p:cNvPr id="948" name="Google Shape;948;p42"/>
            <p:cNvSpPr/>
            <p:nvPr/>
          </p:nvSpPr>
          <p:spPr>
            <a:xfrm>
              <a:off x="9686" y="583339"/>
              <a:ext cx="51388" cy="52830"/>
            </a:xfrm>
            <a:custGeom>
              <a:avLst/>
              <a:gdLst/>
              <a:ahLst/>
              <a:cxnLst/>
              <a:rect l="l" t="t" r="r" b="b"/>
              <a:pathLst>
                <a:path w="1604" h="1649" extrusionOk="0">
                  <a:moveTo>
                    <a:pt x="802" y="0"/>
                  </a:moveTo>
                  <a:cubicBezTo>
                    <a:pt x="364" y="15"/>
                    <a:pt x="1" y="378"/>
                    <a:pt x="16" y="832"/>
                  </a:cubicBezTo>
                  <a:cubicBezTo>
                    <a:pt x="1" y="1270"/>
                    <a:pt x="364" y="1633"/>
                    <a:pt x="802" y="1648"/>
                  </a:cubicBezTo>
                  <a:cubicBezTo>
                    <a:pt x="1256" y="1633"/>
                    <a:pt x="1604" y="1270"/>
                    <a:pt x="1589" y="832"/>
                  </a:cubicBezTo>
                  <a:cubicBezTo>
                    <a:pt x="1604" y="378"/>
                    <a:pt x="1256" y="15"/>
                    <a:pt x="8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49" name="Google Shape;949;p42"/>
            <p:cNvSpPr/>
            <p:nvPr/>
          </p:nvSpPr>
          <p:spPr>
            <a:xfrm>
              <a:off x="277103" y="584524"/>
              <a:ext cx="50908" cy="50555"/>
            </a:xfrm>
            <a:custGeom>
              <a:avLst/>
              <a:gdLst/>
              <a:ahLst/>
              <a:cxnLst/>
              <a:rect l="l" t="t" r="r" b="b"/>
              <a:pathLst>
                <a:path w="1589" h="1578" extrusionOk="0">
                  <a:moveTo>
                    <a:pt x="795" y="1"/>
                  </a:moveTo>
                  <a:cubicBezTo>
                    <a:pt x="398" y="1"/>
                    <a:pt x="1" y="265"/>
                    <a:pt x="1" y="795"/>
                  </a:cubicBezTo>
                  <a:cubicBezTo>
                    <a:pt x="1" y="1316"/>
                    <a:pt x="398" y="1577"/>
                    <a:pt x="795" y="1577"/>
                  </a:cubicBezTo>
                  <a:cubicBezTo>
                    <a:pt x="1192" y="1577"/>
                    <a:pt x="1589" y="1316"/>
                    <a:pt x="1589" y="795"/>
                  </a:cubicBezTo>
                  <a:cubicBezTo>
                    <a:pt x="1589" y="265"/>
                    <a:pt x="1192" y="1"/>
                    <a:pt x="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0" name="Google Shape;950;p42"/>
            <p:cNvSpPr/>
            <p:nvPr/>
          </p:nvSpPr>
          <p:spPr>
            <a:xfrm>
              <a:off x="543559" y="583435"/>
              <a:ext cx="52349" cy="52734"/>
            </a:xfrm>
            <a:custGeom>
              <a:avLst/>
              <a:gdLst/>
              <a:ahLst/>
              <a:cxnLst/>
              <a:rect l="l" t="t" r="r" b="b"/>
              <a:pathLst>
                <a:path w="1634" h="1646" extrusionOk="0">
                  <a:moveTo>
                    <a:pt x="817" y="1"/>
                  </a:moveTo>
                  <a:cubicBezTo>
                    <a:pt x="409" y="1"/>
                    <a:pt x="1" y="277"/>
                    <a:pt x="31" y="829"/>
                  </a:cubicBezTo>
                  <a:cubicBezTo>
                    <a:pt x="1" y="1267"/>
                    <a:pt x="364" y="1645"/>
                    <a:pt x="817" y="1645"/>
                  </a:cubicBezTo>
                  <a:cubicBezTo>
                    <a:pt x="1271" y="1645"/>
                    <a:pt x="1619" y="1267"/>
                    <a:pt x="1604" y="829"/>
                  </a:cubicBezTo>
                  <a:cubicBezTo>
                    <a:pt x="1634" y="277"/>
                    <a:pt x="1226" y="1"/>
                    <a:pt x="8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1" name="Google Shape;951;p42"/>
            <p:cNvSpPr/>
            <p:nvPr/>
          </p:nvSpPr>
          <p:spPr>
            <a:xfrm>
              <a:off x="810752" y="583435"/>
              <a:ext cx="52093" cy="52734"/>
            </a:xfrm>
            <a:custGeom>
              <a:avLst/>
              <a:gdLst/>
              <a:ahLst/>
              <a:cxnLst/>
              <a:rect l="l" t="t" r="r" b="b"/>
              <a:pathLst>
                <a:path w="1626" h="1646" extrusionOk="0">
                  <a:moveTo>
                    <a:pt x="815" y="1"/>
                  </a:moveTo>
                  <a:cubicBezTo>
                    <a:pt x="408" y="1"/>
                    <a:pt x="0" y="277"/>
                    <a:pt x="23" y="829"/>
                  </a:cubicBezTo>
                  <a:cubicBezTo>
                    <a:pt x="8" y="1267"/>
                    <a:pt x="371" y="1645"/>
                    <a:pt x="809" y="1645"/>
                  </a:cubicBezTo>
                  <a:cubicBezTo>
                    <a:pt x="1263" y="1645"/>
                    <a:pt x="1626" y="1267"/>
                    <a:pt x="1596" y="829"/>
                  </a:cubicBezTo>
                  <a:cubicBezTo>
                    <a:pt x="1626" y="277"/>
                    <a:pt x="1221" y="1"/>
                    <a:pt x="8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2" name="Google Shape;952;p42"/>
            <p:cNvSpPr/>
            <p:nvPr/>
          </p:nvSpPr>
          <p:spPr>
            <a:xfrm>
              <a:off x="1078874" y="584524"/>
              <a:ext cx="50427" cy="50555"/>
            </a:xfrm>
            <a:custGeom>
              <a:avLst/>
              <a:gdLst/>
              <a:ahLst/>
              <a:cxnLst/>
              <a:rect l="l" t="t" r="r" b="b"/>
              <a:pathLst>
                <a:path w="1574" h="1578" extrusionOk="0">
                  <a:moveTo>
                    <a:pt x="787" y="1"/>
                  </a:moveTo>
                  <a:cubicBezTo>
                    <a:pt x="394" y="1"/>
                    <a:pt x="1" y="265"/>
                    <a:pt x="1" y="795"/>
                  </a:cubicBezTo>
                  <a:cubicBezTo>
                    <a:pt x="1" y="1316"/>
                    <a:pt x="394" y="1577"/>
                    <a:pt x="787" y="1577"/>
                  </a:cubicBezTo>
                  <a:cubicBezTo>
                    <a:pt x="1180" y="1577"/>
                    <a:pt x="1574" y="1316"/>
                    <a:pt x="1574" y="795"/>
                  </a:cubicBezTo>
                  <a:cubicBezTo>
                    <a:pt x="1574" y="265"/>
                    <a:pt x="1180" y="1"/>
                    <a:pt x="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3" name="Google Shape;953;p42"/>
            <p:cNvSpPr/>
            <p:nvPr/>
          </p:nvSpPr>
          <p:spPr>
            <a:xfrm>
              <a:off x="1933" y="863347"/>
              <a:ext cx="59141" cy="53310"/>
            </a:xfrm>
            <a:custGeom>
              <a:avLst/>
              <a:gdLst/>
              <a:ahLst/>
              <a:cxnLst/>
              <a:rect l="l" t="t" r="r" b="b"/>
              <a:pathLst>
                <a:path w="1846" h="1664" extrusionOk="0">
                  <a:moveTo>
                    <a:pt x="1044" y="0"/>
                  </a:moveTo>
                  <a:cubicBezTo>
                    <a:pt x="1" y="61"/>
                    <a:pt x="1" y="1603"/>
                    <a:pt x="1044" y="1663"/>
                  </a:cubicBezTo>
                  <a:cubicBezTo>
                    <a:pt x="1483" y="1648"/>
                    <a:pt x="1846" y="1270"/>
                    <a:pt x="1831" y="832"/>
                  </a:cubicBezTo>
                  <a:cubicBezTo>
                    <a:pt x="1846" y="393"/>
                    <a:pt x="1498" y="15"/>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4" name="Google Shape;954;p42"/>
            <p:cNvSpPr/>
            <p:nvPr/>
          </p:nvSpPr>
          <p:spPr>
            <a:xfrm>
              <a:off x="268870" y="863827"/>
              <a:ext cx="59141" cy="50459"/>
            </a:xfrm>
            <a:custGeom>
              <a:avLst/>
              <a:gdLst/>
              <a:ahLst/>
              <a:cxnLst/>
              <a:rect l="l" t="t" r="r" b="b"/>
              <a:pathLst>
                <a:path w="1846" h="1575" extrusionOk="0">
                  <a:moveTo>
                    <a:pt x="1059" y="0"/>
                  </a:moveTo>
                  <a:cubicBezTo>
                    <a:pt x="364" y="0"/>
                    <a:pt x="1" y="817"/>
                    <a:pt x="485" y="1331"/>
                  </a:cubicBezTo>
                  <a:cubicBezTo>
                    <a:pt x="642" y="1499"/>
                    <a:pt x="842" y="1574"/>
                    <a:pt x="1040" y="1574"/>
                  </a:cubicBezTo>
                  <a:cubicBezTo>
                    <a:pt x="1432" y="1574"/>
                    <a:pt x="1816" y="1279"/>
                    <a:pt x="1846" y="817"/>
                  </a:cubicBezTo>
                  <a:cubicBezTo>
                    <a:pt x="1846"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5" name="Google Shape;955;p42"/>
            <p:cNvSpPr/>
            <p:nvPr/>
          </p:nvSpPr>
          <p:spPr>
            <a:xfrm>
              <a:off x="536287" y="863827"/>
              <a:ext cx="59141" cy="50459"/>
            </a:xfrm>
            <a:custGeom>
              <a:avLst/>
              <a:gdLst/>
              <a:ahLst/>
              <a:cxnLst/>
              <a:rect l="l" t="t" r="r" b="b"/>
              <a:pathLst>
                <a:path w="1846" h="1575" extrusionOk="0">
                  <a:moveTo>
                    <a:pt x="1044" y="0"/>
                  </a:moveTo>
                  <a:cubicBezTo>
                    <a:pt x="349" y="0"/>
                    <a:pt x="1" y="817"/>
                    <a:pt x="470" y="1331"/>
                  </a:cubicBezTo>
                  <a:cubicBezTo>
                    <a:pt x="632" y="1499"/>
                    <a:pt x="836" y="1574"/>
                    <a:pt x="1035" y="1574"/>
                  </a:cubicBezTo>
                  <a:cubicBezTo>
                    <a:pt x="1430" y="1574"/>
                    <a:pt x="1811" y="1279"/>
                    <a:pt x="1831" y="817"/>
                  </a:cubicBezTo>
                  <a:cubicBezTo>
                    <a:pt x="1846" y="378"/>
                    <a:pt x="1483" y="0"/>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6" name="Google Shape;956;p42"/>
            <p:cNvSpPr/>
            <p:nvPr/>
          </p:nvSpPr>
          <p:spPr>
            <a:xfrm>
              <a:off x="803383" y="863827"/>
              <a:ext cx="58981" cy="50459"/>
            </a:xfrm>
            <a:custGeom>
              <a:avLst/>
              <a:gdLst/>
              <a:ahLst/>
              <a:cxnLst/>
              <a:rect l="l" t="t" r="r" b="b"/>
              <a:pathLst>
                <a:path w="1841" h="1575" extrusionOk="0">
                  <a:moveTo>
                    <a:pt x="1021" y="0"/>
                  </a:moveTo>
                  <a:cubicBezTo>
                    <a:pt x="352" y="0"/>
                    <a:pt x="0" y="821"/>
                    <a:pt x="480" y="1331"/>
                  </a:cubicBezTo>
                  <a:cubicBezTo>
                    <a:pt x="637" y="1499"/>
                    <a:pt x="837" y="1574"/>
                    <a:pt x="1035" y="1574"/>
                  </a:cubicBezTo>
                  <a:cubicBezTo>
                    <a:pt x="1425" y="1574"/>
                    <a:pt x="1805" y="1279"/>
                    <a:pt x="1826" y="817"/>
                  </a:cubicBezTo>
                  <a:cubicBezTo>
                    <a:pt x="1841" y="378"/>
                    <a:pt x="1493" y="0"/>
                    <a:pt x="1039" y="0"/>
                  </a:cubicBezTo>
                  <a:cubicBezTo>
                    <a:pt x="1033" y="0"/>
                    <a:pt x="1027" y="0"/>
                    <a:pt x="10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7" name="Google Shape;957;p42"/>
            <p:cNvSpPr/>
            <p:nvPr/>
          </p:nvSpPr>
          <p:spPr>
            <a:xfrm>
              <a:off x="1070160" y="863827"/>
              <a:ext cx="59622" cy="50459"/>
            </a:xfrm>
            <a:custGeom>
              <a:avLst/>
              <a:gdLst/>
              <a:ahLst/>
              <a:cxnLst/>
              <a:rect l="l" t="t" r="r" b="b"/>
              <a:pathLst>
                <a:path w="1861" h="1575" extrusionOk="0">
                  <a:moveTo>
                    <a:pt x="1059" y="0"/>
                  </a:moveTo>
                  <a:cubicBezTo>
                    <a:pt x="364" y="0"/>
                    <a:pt x="1" y="817"/>
                    <a:pt x="485" y="1331"/>
                  </a:cubicBezTo>
                  <a:cubicBezTo>
                    <a:pt x="647" y="1499"/>
                    <a:pt x="851" y="1574"/>
                    <a:pt x="1050" y="1574"/>
                  </a:cubicBezTo>
                  <a:cubicBezTo>
                    <a:pt x="1445" y="1574"/>
                    <a:pt x="1825" y="1279"/>
                    <a:pt x="1846" y="817"/>
                  </a:cubicBezTo>
                  <a:cubicBezTo>
                    <a:pt x="1861" y="378"/>
                    <a:pt x="1498"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8" name="Google Shape;958;p42"/>
            <p:cNvSpPr/>
            <p:nvPr/>
          </p:nvSpPr>
          <p:spPr>
            <a:xfrm>
              <a:off x="11" y="1143835"/>
              <a:ext cx="61063" cy="52830"/>
            </a:xfrm>
            <a:custGeom>
              <a:avLst/>
              <a:gdLst/>
              <a:ahLst/>
              <a:cxnLst/>
              <a:rect l="l" t="t" r="r" b="b"/>
              <a:pathLst>
                <a:path w="1906" h="1649" extrusionOk="0">
                  <a:moveTo>
                    <a:pt x="1104" y="0"/>
                  </a:moveTo>
                  <a:cubicBezTo>
                    <a:pt x="0" y="0"/>
                    <a:pt x="0" y="1649"/>
                    <a:pt x="1104" y="1649"/>
                  </a:cubicBezTo>
                  <a:cubicBezTo>
                    <a:pt x="1558" y="1634"/>
                    <a:pt x="1906" y="1271"/>
                    <a:pt x="1891" y="832"/>
                  </a:cubicBezTo>
                  <a:cubicBezTo>
                    <a:pt x="1906" y="378"/>
                    <a:pt x="1558" y="16"/>
                    <a:pt x="1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59" name="Google Shape;959;p42"/>
            <p:cNvSpPr/>
            <p:nvPr/>
          </p:nvSpPr>
          <p:spPr>
            <a:xfrm>
              <a:off x="268870" y="1143835"/>
              <a:ext cx="59141" cy="50459"/>
            </a:xfrm>
            <a:custGeom>
              <a:avLst/>
              <a:gdLst/>
              <a:ahLst/>
              <a:cxnLst/>
              <a:rect l="l" t="t" r="r" b="b"/>
              <a:pathLst>
                <a:path w="1846" h="1575" extrusionOk="0">
                  <a:moveTo>
                    <a:pt x="1059" y="0"/>
                  </a:moveTo>
                  <a:cubicBezTo>
                    <a:pt x="364" y="0"/>
                    <a:pt x="1" y="832"/>
                    <a:pt x="485" y="1331"/>
                  </a:cubicBezTo>
                  <a:cubicBezTo>
                    <a:pt x="648" y="1499"/>
                    <a:pt x="852" y="1575"/>
                    <a:pt x="1053" y="1575"/>
                  </a:cubicBezTo>
                  <a:cubicBezTo>
                    <a:pt x="1447" y="1575"/>
                    <a:pt x="1826" y="1283"/>
                    <a:pt x="1846" y="832"/>
                  </a:cubicBezTo>
                  <a:cubicBezTo>
                    <a:pt x="1846"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0" name="Google Shape;960;p42"/>
            <p:cNvSpPr/>
            <p:nvPr/>
          </p:nvSpPr>
          <p:spPr>
            <a:xfrm>
              <a:off x="536287" y="1143835"/>
              <a:ext cx="59141" cy="50459"/>
            </a:xfrm>
            <a:custGeom>
              <a:avLst/>
              <a:gdLst/>
              <a:ahLst/>
              <a:cxnLst/>
              <a:rect l="l" t="t" r="r" b="b"/>
              <a:pathLst>
                <a:path w="1846" h="1575" extrusionOk="0">
                  <a:moveTo>
                    <a:pt x="1044" y="0"/>
                  </a:moveTo>
                  <a:cubicBezTo>
                    <a:pt x="349" y="0"/>
                    <a:pt x="1" y="832"/>
                    <a:pt x="470" y="1331"/>
                  </a:cubicBezTo>
                  <a:cubicBezTo>
                    <a:pt x="633" y="1499"/>
                    <a:pt x="837" y="1575"/>
                    <a:pt x="1038" y="1575"/>
                  </a:cubicBezTo>
                  <a:cubicBezTo>
                    <a:pt x="1432" y="1575"/>
                    <a:pt x="1811" y="1283"/>
                    <a:pt x="1831" y="832"/>
                  </a:cubicBezTo>
                  <a:cubicBezTo>
                    <a:pt x="1846" y="378"/>
                    <a:pt x="1483"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1" name="Google Shape;961;p42"/>
            <p:cNvSpPr/>
            <p:nvPr/>
          </p:nvSpPr>
          <p:spPr>
            <a:xfrm>
              <a:off x="803223" y="1143835"/>
              <a:ext cx="59141" cy="50459"/>
            </a:xfrm>
            <a:custGeom>
              <a:avLst/>
              <a:gdLst/>
              <a:ahLst/>
              <a:cxnLst/>
              <a:rect l="l" t="t" r="r" b="b"/>
              <a:pathLst>
                <a:path w="1846" h="1575" extrusionOk="0">
                  <a:moveTo>
                    <a:pt x="1044" y="0"/>
                  </a:moveTo>
                  <a:cubicBezTo>
                    <a:pt x="349" y="0"/>
                    <a:pt x="1" y="832"/>
                    <a:pt x="485" y="1331"/>
                  </a:cubicBezTo>
                  <a:cubicBezTo>
                    <a:pt x="643" y="1499"/>
                    <a:pt x="844" y="1575"/>
                    <a:pt x="1042" y="1575"/>
                  </a:cubicBezTo>
                  <a:cubicBezTo>
                    <a:pt x="1432" y="1575"/>
                    <a:pt x="1810" y="1283"/>
                    <a:pt x="1831" y="832"/>
                  </a:cubicBezTo>
                  <a:cubicBezTo>
                    <a:pt x="1846" y="378"/>
                    <a:pt x="1498" y="16"/>
                    <a:pt x="1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2" name="Google Shape;962;p42"/>
            <p:cNvSpPr/>
            <p:nvPr/>
          </p:nvSpPr>
          <p:spPr>
            <a:xfrm>
              <a:off x="1070160" y="1143835"/>
              <a:ext cx="59622" cy="50459"/>
            </a:xfrm>
            <a:custGeom>
              <a:avLst/>
              <a:gdLst/>
              <a:ahLst/>
              <a:cxnLst/>
              <a:rect l="l" t="t" r="r" b="b"/>
              <a:pathLst>
                <a:path w="1861" h="1575" extrusionOk="0">
                  <a:moveTo>
                    <a:pt x="1059" y="0"/>
                  </a:moveTo>
                  <a:cubicBezTo>
                    <a:pt x="364" y="0"/>
                    <a:pt x="1" y="832"/>
                    <a:pt x="485" y="1331"/>
                  </a:cubicBezTo>
                  <a:cubicBezTo>
                    <a:pt x="648" y="1499"/>
                    <a:pt x="852" y="1575"/>
                    <a:pt x="1053" y="1575"/>
                  </a:cubicBezTo>
                  <a:cubicBezTo>
                    <a:pt x="1447" y="1575"/>
                    <a:pt x="1825" y="1283"/>
                    <a:pt x="1846" y="832"/>
                  </a:cubicBezTo>
                  <a:cubicBezTo>
                    <a:pt x="1861" y="378"/>
                    <a:pt x="1498" y="16"/>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3" name="Google Shape;963;p42"/>
            <p:cNvSpPr/>
            <p:nvPr/>
          </p:nvSpPr>
          <p:spPr>
            <a:xfrm>
              <a:off x="1933" y="1424323"/>
              <a:ext cx="59141" cy="52830"/>
            </a:xfrm>
            <a:custGeom>
              <a:avLst/>
              <a:gdLst/>
              <a:ahLst/>
              <a:cxnLst/>
              <a:rect l="l" t="t" r="r" b="b"/>
              <a:pathLst>
                <a:path w="1846" h="1649" extrusionOk="0">
                  <a:moveTo>
                    <a:pt x="1044" y="1"/>
                  </a:moveTo>
                  <a:cubicBezTo>
                    <a:pt x="1" y="46"/>
                    <a:pt x="1" y="1588"/>
                    <a:pt x="1044" y="1649"/>
                  </a:cubicBezTo>
                  <a:cubicBezTo>
                    <a:pt x="1498" y="1634"/>
                    <a:pt x="1846" y="1271"/>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4" name="Google Shape;964;p42"/>
            <p:cNvSpPr/>
            <p:nvPr/>
          </p:nvSpPr>
          <p:spPr>
            <a:xfrm>
              <a:off x="268870" y="1424323"/>
              <a:ext cx="59141" cy="50459"/>
            </a:xfrm>
            <a:custGeom>
              <a:avLst/>
              <a:gdLst/>
              <a:ahLst/>
              <a:cxnLst/>
              <a:rect l="l" t="t" r="r" b="b"/>
              <a:pathLst>
                <a:path w="1846" h="1575" extrusionOk="0">
                  <a:moveTo>
                    <a:pt x="1059" y="1"/>
                  </a:moveTo>
                  <a:cubicBezTo>
                    <a:pt x="364" y="1"/>
                    <a:pt x="1" y="832"/>
                    <a:pt x="485" y="1331"/>
                  </a:cubicBezTo>
                  <a:cubicBezTo>
                    <a:pt x="642" y="1499"/>
                    <a:pt x="842" y="1574"/>
                    <a:pt x="1040" y="1574"/>
                  </a:cubicBezTo>
                  <a:cubicBezTo>
                    <a:pt x="1432" y="1574"/>
                    <a:pt x="1816" y="1279"/>
                    <a:pt x="1846" y="817"/>
                  </a:cubicBezTo>
                  <a:cubicBezTo>
                    <a:pt x="1846"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5" name="Google Shape;965;p42"/>
            <p:cNvSpPr/>
            <p:nvPr/>
          </p:nvSpPr>
          <p:spPr>
            <a:xfrm>
              <a:off x="536287" y="1424323"/>
              <a:ext cx="59141" cy="50459"/>
            </a:xfrm>
            <a:custGeom>
              <a:avLst/>
              <a:gdLst/>
              <a:ahLst/>
              <a:cxnLst/>
              <a:rect l="l" t="t" r="r" b="b"/>
              <a:pathLst>
                <a:path w="1846" h="1575" extrusionOk="0">
                  <a:moveTo>
                    <a:pt x="1044" y="1"/>
                  </a:moveTo>
                  <a:cubicBezTo>
                    <a:pt x="349" y="1"/>
                    <a:pt x="1" y="832"/>
                    <a:pt x="470" y="1331"/>
                  </a:cubicBezTo>
                  <a:cubicBezTo>
                    <a:pt x="632" y="1499"/>
                    <a:pt x="836" y="1574"/>
                    <a:pt x="1035" y="1574"/>
                  </a:cubicBezTo>
                  <a:cubicBezTo>
                    <a:pt x="1430" y="1574"/>
                    <a:pt x="1811" y="1279"/>
                    <a:pt x="1831" y="817"/>
                  </a:cubicBezTo>
                  <a:cubicBezTo>
                    <a:pt x="1846" y="379"/>
                    <a:pt x="1483"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6" name="Google Shape;966;p42"/>
            <p:cNvSpPr/>
            <p:nvPr/>
          </p:nvSpPr>
          <p:spPr>
            <a:xfrm>
              <a:off x="803223" y="1424323"/>
              <a:ext cx="59141" cy="50459"/>
            </a:xfrm>
            <a:custGeom>
              <a:avLst/>
              <a:gdLst/>
              <a:ahLst/>
              <a:cxnLst/>
              <a:rect l="l" t="t" r="r" b="b"/>
              <a:pathLst>
                <a:path w="1846" h="1575" extrusionOk="0">
                  <a:moveTo>
                    <a:pt x="1044" y="1"/>
                  </a:moveTo>
                  <a:cubicBezTo>
                    <a:pt x="364" y="1"/>
                    <a:pt x="1" y="817"/>
                    <a:pt x="485" y="1331"/>
                  </a:cubicBezTo>
                  <a:cubicBezTo>
                    <a:pt x="642" y="1499"/>
                    <a:pt x="842" y="1574"/>
                    <a:pt x="1040" y="1574"/>
                  </a:cubicBezTo>
                  <a:cubicBezTo>
                    <a:pt x="1430" y="1574"/>
                    <a:pt x="1810" y="1279"/>
                    <a:pt x="1831" y="817"/>
                  </a:cubicBezTo>
                  <a:cubicBezTo>
                    <a:pt x="1846" y="379"/>
                    <a:pt x="1498" y="1"/>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7" name="Google Shape;967;p42"/>
            <p:cNvSpPr/>
            <p:nvPr/>
          </p:nvSpPr>
          <p:spPr>
            <a:xfrm>
              <a:off x="1070160" y="1424323"/>
              <a:ext cx="59622" cy="50459"/>
            </a:xfrm>
            <a:custGeom>
              <a:avLst/>
              <a:gdLst/>
              <a:ahLst/>
              <a:cxnLst/>
              <a:rect l="l" t="t" r="r" b="b"/>
              <a:pathLst>
                <a:path w="1861" h="1575" extrusionOk="0">
                  <a:moveTo>
                    <a:pt x="1059" y="1"/>
                  </a:moveTo>
                  <a:cubicBezTo>
                    <a:pt x="364" y="1"/>
                    <a:pt x="1" y="832"/>
                    <a:pt x="485" y="1331"/>
                  </a:cubicBezTo>
                  <a:cubicBezTo>
                    <a:pt x="647" y="1499"/>
                    <a:pt x="851" y="1574"/>
                    <a:pt x="1050" y="1574"/>
                  </a:cubicBezTo>
                  <a:cubicBezTo>
                    <a:pt x="1445" y="1574"/>
                    <a:pt x="1825" y="1279"/>
                    <a:pt x="1846" y="817"/>
                  </a:cubicBezTo>
                  <a:cubicBezTo>
                    <a:pt x="1861" y="379"/>
                    <a:pt x="1498" y="1"/>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8" name="Google Shape;968;p42"/>
            <p:cNvSpPr/>
            <p:nvPr/>
          </p:nvSpPr>
          <p:spPr>
            <a:xfrm>
              <a:off x="11" y="1704331"/>
              <a:ext cx="61063" cy="52862"/>
            </a:xfrm>
            <a:custGeom>
              <a:avLst/>
              <a:gdLst/>
              <a:ahLst/>
              <a:cxnLst/>
              <a:rect l="l" t="t" r="r" b="b"/>
              <a:pathLst>
                <a:path w="1906" h="1650" extrusionOk="0">
                  <a:moveTo>
                    <a:pt x="1104" y="1"/>
                  </a:moveTo>
                  <a:cubicBezTo>
                    <a:pt x="0" y="1"/>
                    <a:pt x="0" y="1649"/>
                    <a:pt x="1104" y="1649"/>
                  </a:cubicBezTo>
                  <a:cubicBezTo>
                    <a:pt x="1558" y="1649"/>
                    <a:pt x="1906" y="1271"/>
                    <a:pt x="1891" y="833"/>
                  </a:cubicBezTo>
                  <a:cubicBezTo>
                    <a:pt x="1906" y="379"/>
                    <a:pt x="1558" y="16"/>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69" name="Google Shape;969;p42"/>
            <p:cNvSpPr/>
            <p:nvPr/>
          </p:nvSpPr>
          <p:spPr>
            <a:xfrm>
              <a:off x="268870" y="1704331"/>
              <a:ext cx="59141" cy="50811"/>
            </a:xfrm>
            <a:custGeom>
              <a:avLst/>
              <a:gdLst/>
              <a:ahLst/>
              <a:cxnLst/>
              <a:rect l="l" t="t" r="r" b="b"/>
              <a:pathLst>
                <a:path w="1846" h="1586" extrusionOk="0">
                  <a:moveTo>
                    <a:pt x="1059" y="1"/>
                  </a:moveTo>
                  <a:cubicBezTo>
                    <a:pt x="364" y="1"/>
                    <a:pt x="1" y="833"/>
                    <a:pt x="485" y="1332"/>
                  </a:cubicBezTo>
                  <a:cubicBezTo>
                    <a:pt x="650" y="1507"/>
                    <a:pt x="857" y="1585"/>
                    <a:pt x="1059" y="1585"/>
                  </a:cubicBezTo>
                  <a:cubicBezTo>
                    <a:pt x="1451" y="1585"/>
                    <a:pt x="1826" y="1291"/>
                    <a:pt x="1846" y="833"/>
                  </a:cubicBezTo>
                  <a:cubicBezTo>
                    <a:pt x="1846"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70" name="Google Shape;970;p42"/>
            <p:cNvSpPr/>
            <p:nvPr/>
          </p:nvSpPr>
          <p:spPr>
            <a:xfrm>
              <a:off x="536287" y="1704331"/>
              <a:ext cx="59141" cy="50811"/>
            </a:xfrm>
            <a:custGeom>
              <a:avLst/>
              <a:gdLst/>
              <a:ahLst/>
              <a:cxnLst/>
              <a:rect l="l" t="t" r="r" b="b"/>
              <a:pathLst>
                <a:path w="1846" h="1586" extrusionOk="0">
                  <a:moveTo>
                    <a:pt x="1044" y="1"/>
                  </a:moveTo>
                  <a:cubicBezTo>
                    <a:pt x="349" y="1"/>
                    <a:pt x="1" y="833"/>
                    <a:pt x="470" y="1332"/>
                  </a:cubicBezTo>
                  <a:cubicBezTo>
                    <a:pt x="635" y="1507"/>
                    <a:pt x="842" y="1585"/>
                    <a:pt x="1044" y="1585"/>
                  </a:cubicBezTo>
                  <a:cubicBezTo>
                    <a:pt x="1436" y="1585"/>
                    <a:pt x="1811" y="1291"/>
                    <a:pt x="1831" y="833"/>
                  </a:cubicBezTo>
                  <a:cubicBezTo>
                    <a:pt x="1846" y="379"/>
                    <a:pt x="1483"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71" name="Google Shape;971;p42"/>
            <p:cNvSpPr/>
            <p:nvPr/>
          </p:nvSpPr>
          <p:spPr>
            <a:xfrm>
              <a:off x="803223" y="1704331"/>
              <a:ext cx="59141" cy="50811"/>
            </a:xfrm>
            <a:custGeom>
              <a:avLst/>
              <a:gdLst/>
              <a:ahLst/>
              <a:cxnLst/>
              <a:rect l="l" t="t" r="r" b="b"/>
              <a:pathLst>
                <a:path w="1846" h="1586" extrusionOk="0">
                  <a:moveTo>
                    <a:pt x="1044" y="1"/>
                  </a:moveTo>
                  <a:cubicBezTo>
                    <a:pt x="349" y="1"/>
                    <a:pt x="1" y="833"/>
                    <a:pt x="485" y="1332"/>
                  </a:cubicBezTo>
                  <a:cubicBezTo>
                    <a:pt x="644" y="1507"/>
                    <a:pt x="848" y="1585"/>
                    <a:pt x="1048" y="1585"/>
                  </a:cubicBezTo>
                  <a:cubicBezTo>
                    <a:pt x="1436" y="1585"/>
                    <a:pt x="1811" y="1291"/>
                    <a:pt x="1831" y="833"/>
                  </a:cubicBezTo>
                  <a:cubicBezTo>
                    <a:pt x="1846" y="379"/>
                    <a:pt x="1498" y="16"/>
                    <a:pt x="10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972" name="Google Shape;972;p42"/>
            <p:cNvSpPr/>
            <p:nvPr/>
          </p:nvSpPr>
          <p:spPr>
            <a:xfrm>
              <a:off x="1070160" y="1704331"/>
              <a:ext cx="59622" cy="50811"/>
            </a:xfrm>
            <a:custGeom>
              <a:avLst/>
              <a:gdLst/>
              <a:ahLst/>
              <a:cxnLst/>
              <a:rect l="l" t="t" r="r" b="b"/>
              <a:pathLst>
                <a:path w="1861" h="1586" extrusionOk="0">
                  <a:moveTo>
                    <a:pt x="1059" y="1"/>
                  </a:moveTo>
                  <a:cubicBezTo>
                    <a:pt x="364" y="1"/>
                    <a:pt x="1" y="833"/>
                    <a:pt x="485" y="1332"/>
                  </a:cubicBezTo>
                  <a:cubicBezTo>
                    <a:pt x="650" y="1507"/>
                    <a:pt x="857" y="1585"/>
                    <a:pt x="1059" y="1585"/>
                  </a:cubicBezTo>
                  <a:cubicBezTo>
                    <a:pt x="1451" y="1585"/>
                    <a:pt x="1826" y="1291"/>
                    <a:pt x="1846" y="833"/>
                  </a:cubicBezTo>
                  <a:cubicBezTo>
                    <a:pt x="1861" y="379"/>
                    <a:pt x="1498" y="16"/>
                    <a:pt x="10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311700" y="407850"/>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1pPr>
            <a:lvl2pPr lvl="1"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2pPr>
            <a:lvl3pPr lvl="2"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3pPr>
            <a:lvl4pPr lvl="3"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4pPr>
            <a:lvl5pPr lvl="4"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5pPr>
            <a:lvl6pPr lvl="5"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6pPr>
            <a:lvl7pPr lvl="6"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7pPr>
            <a:lvl8pPr lvl="7"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8pPr>
            <a:lvl9pPr lvl="8" rtl="0">
              <a:spcBef>
                <a:spcPts val="0"/>
              </a:spcBef>
              <a:spcAft>
                <a:spcPts val="0"/>
              </a:spcAft>
              <a:buClr>
                <a:schemeClr val="accent2"/>
              </a:buClr>
              <a:buSzPts val="2800"/>
              <a:buFont typeface="Paytone One"/>
              <a:buNone/>
              <a:defRPr sz="2800">
                <a:solidFill>
                  <a:schemeClr val="accent2"/>
                </a:solidFill>
                <a:latin typeface="Paytone One"/>
                <a:ea typeface="Paytone One"/>
                <a:cs typeface="Paytone One"/>
                <a:sym typeface="Paytone One"/>
              </a:defRPr>
            </a:lvl9pPr>
          </a:lstStyle>
          <a:p>
            <a:endParaRPr/>
          </a:p>
        </p:txBody>
      </p:sp>
      <p:sp>
        <p:nvSpPr>
          <p:cNvPr id="58" name="Google Shape;58;p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2"/>
              </a:buClr>
              <a:buSzPts val="1800"/>
              <a:buFont typeface="Questrial"/>
              <a:buChar char="●"/>
              <a:defRPr sz="1800">
                <a:solidFill>
                  <a:schemeClr val="accent2"/>
                </a:solidFill>
                <a:latin typeface="Questrial"/>
                <a:ea typeface="Questrial"/>
                <a:cs typeface="Questrial"/>
                <a:sym typeface="Questrial"/>
              </a:defRPr>
            </a:lvl1pPr>
            <a:lvl2pPr marL="914400" lvl="1" indent="-3175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2pPr>
            <a:lvl3pPr marL="1371600" lvl="2" indent="-3175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3pPr>
            <a:lvl4pPr marL="1828800" lvl="3" indent="-3175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4pPr>
            <a:lvl5pPr marL="2286000" lvl="4" indent="-3175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5pPr>
            <a:lvl6pPr marL="2743200" lvl="5" indent="-3175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6pPr>
            <a:lvl7pPr marL="3200400" lvl="6" indent="-3175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7pPr>
            <a:lvl8pPr marL="3657600" lvl="7" indent="-317500">
              <a:lnSpc>
                <a:spcPct val="100000"/>
              </a:lnSpc>
              <a:spcBef>
                <a:spcPts val="1600"/>
              </a:spcBef>
              <a:spcAft>
                <a:spcPts val="0"/>
              </a:spcAft>
              <a:buClr>
                <a:schemeClr val="accent2"/>
              </a:buClr>
              <a:buSzPts val="1400"/>
              <a:buFont typeface="Questrial"/>
              <a:buChar char="○"/>
              <a:defRPr>
                <a:solidFill>
                  <a:schemeClr val="accent2"/>
                </a:solidFill>
                <a:latin typeface="Questrial"/>
                <a:ea typeface="Questrial"/>
                <a:cs typeface="Questrial"/>
                <a:sym typeface="Questrial"/>
              </a:defRPr>
            </a:lvl8pPr>
            <a:lvl9pPr marL="4114800" lvl="8" indent="-317500">
              <a:lnSpc>
                <a:spcPct val="100000"/>
              </a:lnSpc>
              <a:spcBef>
                <a:spcPts val="1600"/>
              </a:spcBef>
              <a:spcAft>
                <a:spcPts val="1600"/>
              </a:spcAft>
              <a:buClr>
                <a:schemeClr val="accent2"/>
              </a:buClr>
              <a:buSzPts val="1400"/>
              <a:buFont typeface="Questrial"/>
              <a:buChar char="■"/>
              <a:defRPr>
                <a:solidFill>
                  <a:schemeClr val="accent2"/>
                </a:solidFill>
                <a:latin typeface="Questrial"/>
                <a:ea typeface="Questrial"/>
                <a:cs typeface="Questrial"/>
                <a:sym typeface="Questrial"/>
              </a:defRPr>
            </a:lvl9pPr>
          </a:lstStyle>
          <a:p>
            <a:endParaRPr/>
          </a:p>
        </p:txBody>
      </p:sp>
    </p:spTree>
  </p:cSld>
  <p:clrMap bg1="lt1" tx1="dk1" bg2="dk2" tx2="lt2" accent1="accent1" accent2="accent2" accent3="accent3" accent4="accent4" accent5="accent5" accent6="accent6" hlink="hlink" folHlink="folHlink"/>
  <p:sldLayoutIdLst>
    <p:sldLayoutId id="2147483660" r:id="rId1"/>
    <p:sldLayoutId id="2147483662" r:id="rId2"/>
    <p:sldLayoutId id="2147483663" r:id="rId3"/>
    <p:sldLayoutId id="2147483666" r:id="rId4"/>
    <p:sldLayoutId id="2147483670" r:id="rId5"/>
    <p:sldLayoutId id="2147483678" r:id="rId6"/>
    <p:sldLayoutId id="2147483682" r:id="rId7"/>
    <p:sldLayoutId id="2147483686" r:id="rId8"/>
    <p:sldLayoutId id="214748368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0"/>
        <p:cNvGrpSpPr/>
        <p:nvPr/>
      </p:nvGrpSpPr>
      <p:grpSpPr>
        <a:xfrm>
          <a:off x="0" y="0"/>
          <a:ext cx="0" cy="0"/>
          <a:chOff x="0" y="0"/>
          <a:chExt cx="0" cy="0"/>
        </a:xfrm>
      </p:grpSpPr>
      <p:pic>
        <p:nvPicPr>
          <p:cNvPr id="981" name="Google Shape;981;p45" title="upscalemedia-transformed.jpeg"/>
          <p:cNvPicPr preferRelativeResize="0"/>
          <p:nvPr/>
        </p:nvPicPr>
        <p:blipFill>
          <a:blip r:embed="rId3">
            <a:alphaModFix/>
          </a:blip>
          <a:stretch>
            <a:fillRect/>
          </a:stretch>
        </p:blipFill>
        <p:spPr>
          <a:xfrm flipH="1">
            <a:off x="-375650" y="-422650"/>
            <a:ext cx="10799063" cy="6428232"/>
          </a:xfrm>
          <a:prstGeom prst="rect">
            <a:avLst/>
          </a:prstGeom>
          <a:noFill/>
          <a:ln>
            <a:noFill/>
          </a:ln>
        </p:spPr>
      </p:pic>
      <p:sp>
        <p:nvSpPr>
          <p:cNvPr id="982" name="Google Shape;982;p45"/>
          <p:cNvSpPr txBox="1">
            <a:spLocks noGrp="1"/>
          </p:cNvSpPr>
          <p:nvPr>
            <p:ph type="ctrTitle"/>
          </p:nvPr>
        </p:nvSpPr>
        <p:spPr>
          <a:xfrm>
            <a:off x="444375" y="1491862"/>
            <a:ext cx="6196200" cy="158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rPr>
              <a:t>Insurance Loss Analytics</a:t>
            </a:r>
            <a:endParaRPr b="1">
              <a:solidFill>
                <a:schemeClr val="lt1"/>
              </a:solidFill>
            </a:endParaRPr>
          </a:p>
        </p:txBody>
      </p:sp>
      <p:sp>
        <p:nvSpPr>
          <p:cNvPr id="983" name="Google Shape;983;p45"/>
          <p:cNvSpPr txBox="1">
            <a:spLocks noGrp="1"/>
          </p:cNvSpPr>
          <p:nvPr>
            <p:ph type="subTitle" idx="1"/>
          </p:nvPr>
        </p:nvSpPr>
        <p:spPr>
          <a:xfrm>
            <a:off x="444375" y="3200727"/>
            <a:ext cx="6196200" cy="45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DSO 530 Group Project</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135"/>
        <p:cNvGrpSpPr/>
        <p:nvPr/>
      </p:nvGrpSpPr>
      <p:grpSpPr>
        <a:xfrm>
          <a:off x="0" y="0"/>
          <a:ext cx="0" cy="0"/>
          <a:chOff x="0" y="0"/>
          <a:chExt cx="0" cy="0"/>
        </a:xfrm>
      </p:grpSpPr>
      <p:pic>
        <p:nvPicPr>
          <p:cNvPr id="1136" name="Google Shape;1136;p54"/>
          <p:cNvPicPr preferRelativeResize="0"/>
          <p:nvPr/>
        </p:nvPicPr>
        <p:blipFill>
          <a:blip r:embed="rId3">
            <a:alphaModFix/>
          </a:blip>
          <a:stretch>
            <a:fillRect/>
          </a:stretch>
        </p:blipFill>
        <p:spPr>
          <a:xfrm>
            <a:off x="378575" y="2472675"/>
            <a:ext cx="3633650" cy="2167700"/>
          </a:xfrm>
          <a:prstGeom prst="rect">
            <a:avLst/>
          </a:prstGeom>
          <a:noFill/>
          <a:ln>
            <a:noFill/>
          </a:ln>
        </p:spPr>
      </p:pic>
      <p:sp>
        <p:nvSpPr>
          <p:cNvPr id="1137" name="Google Shape;1137;p54"/>
          <p:cNvSpPr/>
          <p:nvPr/>
        </p:nvSpPr>
        <p:spPr>
          <a:xfrm>
            <a:off x="227075" y="1433975"/>
            <a:ext cx="3903900" cy="958200"/>
          </a:xfrm>
          <a:prstGeom prst="roundRect">
            <a:avLst>
              <a:gd name="adj" fmla="val 0"/>
            </a:avLst>
          </a:prstGeom>
          <a:noFill/>
          <a:ln>
            <a:noFill/>
          </a:ln>
        </p:spPr>
        <p:txBody>
          <a:bodyPr spcFirstLastPara="1" wrap="square" lIns="91425" tIns="91425" rIns="91425" bIns="91425" anchor="ctr" anchorCtr="0">
            <a:noAutofit/>
          </a:bodyPr>
          <a:lstStyle/>
          <a:p>
            <a:pPr marL="457200" lvl="0" indent="-304800" algn="l" rtl="0">
              <a:lnSpc>
                <a:spcPct val="115000"/>
              </a:lnSpc>
              <a:spcBef>
                <a:spcPts val="0"/>
              </a:spcBef>
              <a:spcAft>
                <a:spcPts val="0"/>
              </a:spcAft>
              <a:buClr>
                <a:schemeClr val="dk1"/>
              </a:buClr>
              <a:buSzPts val="1200"/>
              <a:buFont typeface="Questrial"/>
              <a:buChar char="●"/>
            </a:pPr>
            <a:r>
              <a:rPr lang="en" sz="1200">
                <a:solidFill>
                  <a:schemeClr val="dk1"/>
                </a:solidFill>
                <a:latin typeface="Questrial"/>
                <a:ea typeface="Questrial"/>
                <a:cs typeface="Questrial"/>
                <a:sym typeface="Questrial"/>
              </a:rPr>
              <a:t>Imputed using supervised classification models</a:t>
            </a:r>
            <a:endParaRPr sz="1200">
              <a:solidFill>
                <a:schemeClr val="dk1"/>
              </a:solidFill>
              <a:latin typeface="Questrial"/>
              <a:ea typeface="Questrial"/>
              <a:cs typeface="Questrial"/>
              <a:sym typeface="Questrial"/>
            </a:endParaRPr>
          </a:p>
          <a:p>
            <a:pPr marL="914400" lvl="1" indent="-304800" algn="l" rtl="0">
              <a:lnSpc>
                <a:spcPct val="115000"/>
              </a:lnSpc>
              <a:spcBef>
                <a:spcPts val="0"/>
              </a:spcBef>
              <a:spcAft>
                <a:spcPts val="0"/>
              </a:spcAft>
              <a:buClr>
                <a:schemeClr val="dk1"/>
              </a:buClr>
              <a:buSzPts val="1200"/>
              <a:buFont typeface="Questrial"/>
              <a:buChar char="○"/>
            </a:pPr>
            <a:r>
              <a:rPr lang="en" sz="1200">
                <a:solidFill>
                  <a:schemeClr val="dk1"/>
                </a:solidFill>
                <a:latin typeface="Questrial"/>
                <a:ea typeface="Questrial"/>
                <a:cs typeface="Questrial"/>
                <a:sym typeface="Questrial"/>
              </a:rPr>
              <a:t>Features used: X.19, X.23, X.24, X.25, X.28 </a:t>
            </a:r>
            <a:endParaRPr sz="1200">
              <a:solidFill>
                <a:schemeClr val="dk1"/>
              </a:solidFill>
              <a:latin typeface="Questrial"/>
              <a:ea typeface="Questrial"/>
              <a:cs typeface="Questrial"/>
              <a:sym typeface="Questrial"/>
            </a:endParaRPr>
          </a:p>
          <a:p>
            <a:pPr marL="457200" lvl="0" indent="-304800" algn="l" rtl="0">
              <a:lnSpc>
                <a:spcPct val="115000"/>
              </a:lnSpc>
              <a:spcBef>
                <a:spcPts val="0"/>
              </a:spcBef>
              <a:spcAft>
                <a:spcPts val="0"/>
              </a:spcAft>
              <a:buClr>
                <a:schemeClr val="dk1"/>
              </a:buClr>
              <a:buSzPts val="1200"/>
              <a:buFont typeface="Questrial"/>
              <a:buChar char="●"/>
            </a:pPr>
            <a:r>
              <a:rPr lang="en" sz="1200">
                <a:solidFill>
                  <a:schemeClr val="dk1"/>
                </a:solidFill>
                <a:latin typeface="Questrial"/>
                <a:ea typeface="Questrial"/>
                <a:cs typeface="Questrial"/>
                <a:sym typeface="Questrial"/>
              </a:rPr>
              <a:t>Final imputed values were integrated back into the training dataset</a:t>
            </a:r>
            <a:endParaRPr sz="1200">
              <a:latin typeface="Questrial"/>
              <a:ea typeface="Questrial"/>
              <a:cs typeface="Questrial"/>
              <a:sym typeface="Questrial"/>
            </a:endParaRPr>
          </a:p>
        </p:txBody>
      </p:sp>
      <p:sp>
        <p:nvSpPr>
          <p:cNvPr id="1138" name="Google Shape;1138;p54"/>
          <p:cNvSpPr txBox="1"/>
          <p:nvPr/>
        </p:nvSpPr>
        <p:spPr>
          <a:xfrm>
            <a:off x="4248300" y="1095850"/>
            <a:ext cx="3000000" cy="400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solidFill>
                  <a:srgbClr val="C52626"/>
                </a:solidFill>
                <a:latin typeface="Questrial"/>
                <a:ea typeface="Questrial"/>
                <a:cs typeface="Questrial"/>
                <a:sym typeface="Questrial"/>
              </a:rPr>
              <a:t>Comparison</a:t>
            </a:r>
            <a:endParaRPr>
              <a:solidFill>
                <a:srgbClr val="C52626"/>
              </a:solidFill>
              <a:latin typeface="Questrial"/>
              <a:ea typeface="Questrial"/>
              <a:cs typeface="Questrial"/>
              <a:sym typeface="Questrial"/>
            </a:endParaRPr>
          </a:p>
        </p:txBody>
      </p:sp>
      <p:graphicFrame>
        <p:nvGraphicFramePr>
          <p:cNvPr id="1139" name="Google Shape;1139;p54"/>
          <p:cNvGraphicFramePr/>
          <p:nvPr>
            <p:extLst>
              <p:ext uri="{D42A27DB-BD31-4B8C-83A1-F6EECF244321}">
                <p14:modId xmlns:p14="http://schemas.microsoft.com/office/powerpoint/2010/main" val="2745664917"/>
              </p:ext>
            </p:extLst>
          </p:nvPr>
        </p:nvGraphicFramePr>
        <p:xfrm>
          <a:off x="4363975" y="1563113"/>
          <a:ext cx="4552925" cy="3089019"/>
        </p:xfrm>
        <a:graphic>
          <a:graphicData uri="http://schemas.openxmlformats.org/drawingml/2006/table">
            <a:tbl>
              <a:tblPr>
                <a:noFill/>
                <a:tableStyleId>{0D15049B-4F16-471C-A5BA-64584ADBC90E}</a:tableStyleId>
              </a:tblPr>
              <a:tblGrid>
                <a:gridCol w="1017229">
                  <a:extLst>
                    <a:ext uri="{9D8B030D-6E8A-4147-A177-3AD203B41FA5}">
                      <a16:colId xmlns:a16="http://schemas.microsoft.com/office/drawing/2014/main" val="20000"/>
                    </a:ext>
                  </a:extLst>
                </a:gridCol>
                <a:gridCol w="1076240">
                  <a:extLst>
                    <a:ext uri="{9D8B030D-6E8A-4147-A177-3AD203B41FA5}">
                      <a16:colId xmlns:a16="http://schemas.microsoft.com/office/drawing/2014/main" val="20001"/>
                    </a:ext>
                  </a:extLst>
                </a:gridCol>
                <a:gridCol w="1456567">
                  <a:extLst>
                    <a:ext uri="{9D8B030D-6E8A-4147-A177-3AD203B41FA5}">
                      <a16:colId xmlns:a16="http://schemas.microsoft.com/office/drawing/2014/main" val="20002"/>
                    </a:ext>
                  </a:extLst>
                </a:gridCol>
                <a:gridCol w="1002889">
                  <a:extLst>
                    <a:ext uri="{9D8B030D-6E8A-4147-A177-3AD203B41FA5}">
                      <a16:colId xmlns:a16="http://schemas.microsoft.com/office/drawing/2014/main" val="20003"/>
                    </a:ext>
                  </a:extLst>
                </a:gridCol>
              </a:tblGrid>
              <a:tr h="700450">
                <a:tc>
                  <a:txBody>
                    <a:bodyPr/>
                    <a:lstStyle/>
                    <a:p>
                      <a:pPr marL="0" lvl="0" indent="0" algn="ctr" rtl="0">
                        <a:lnSpc>
                          <a:spcPct val="115000"/>
                        </a:lnSpc>
                        <a:spcBef>
                          <a:spcPts val="0"/>
                        </a:spcBef>
                        <a:spcAft>
                          <a:spcPts val="0"/>
                        </a:spcAft>
                        <a:buNone/>
                      </a:pPr>
                      <a:r>
                        <a:rPr lang="en" sz="1100" b="1">
                          <a:latin typeface="Questrial"/>
                          <a:ea typeface="Questrial"/>
                          <a:cs typeface="Questrial"/>
                          <a:sym typeface="Questrial"/>
                        </a:rPr>
                        <a:t>Model</a:t>
                      </a:r>
                      <a:endParaRPr sz="1100" b="1">
                        <a:latin typeface="Questrial"/>
                        <a:ea typeface="Questrial"/>
                        <a:cs typeface="Questrial"/>
                        <a:sym typeface="Questrial"/>
                      </a:endParaRPr>
                    </a:p>
                  </a:txBody>
                  <a:tcPr marL="91425" marR="91425" marT="91425" marB="91425" anchor="ctr">
                    <a:lnL w="9525" cap="flat" cmpd="sng">
                      <a:solidFill>
                        <a:srgbClr val="C52626"/>
                      </a:solidFill>
                      <a:prstDash val="solid"/>
                      <a:round/>
                      <a:headEnd type="none" w="sm" len="sm"/>
                      <a:tailEnd type="none" w="sm" len="sm"/>
                    </a:lnL>
                    <a:lnR w="9525" cap="flat" cmpd="sng">
                      <a:solidFill>
                        <a:srgbClr val="C52626"/>
                      </a:solidFill>
                      <a:prstDash val="solid"/>
                      <a:round/>
                      <a:headEnd type="none" w="sm" len="sm"/>
                      <a:tailEnd type="none" w="sm" len="sm"/>
                    </a:lnR>
                    <a:lnT w="9525" cap="flat" cmpd="sng">
                      <a:solidFill>
                        <a:srgbClr val="C52626"/>
                      </a:solidFill>
                      <a:prstDash val="solid"/>
                      <a:round/>
                      <a:headEnd type="none" w="sm" len="sm"/>
                      <a:tailEnd type="none" w="sm" len="sm"/>
                    </a:lnT>
                    <a:lnB w="9525" cap="flat" cmpd="sng">
                      <a:solidFill>
                        <a:srgbClr val="C52626"/>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 sz="1100" b="1">
                          <a:latin typeface="Questrial"/>
                          <a:ea typeface="Questrial"/>
                          <a:cs typeface="Questrial"/>
                          <a:sym typeface="Questrial"/>
                        </a:rPr>
                        <a:t>Decision Tree / Random Forest</a:t>
                      </a:r>
                      <a:endParaRPr sz="1100" b="1">
                        <a:latin typeface="Questrial"/>
                        <a:ea typeface="Questrial"/>
                        <a:cs typeface="Questrial"/>
                        <a:sym typeface="Questrial"/>
                      </a:endParaRPr>
                    </a:p>
                  </a:txBody>
                  <a:tcPr marL="91425" marR="91425" marT="91425" marB="91425" anchor="ctr">
                    <a:lnL w="9525" cap="flat" cmpd="sng">
                      <a:solidFill>
                        <a:srgbClr val="C52626"/>
                      </a:solidFill>
                      <a:prstDash val="solid"/>
                      <a:round/>
                      <a:headEnd type="none" w="sm" len="sm"/>
                      <a:tailEnd type="none" w="sm" len="sm"/>
                    </a:lnL>
                    <a:lnR w="9525" cap="flat" cmpd="sng">
                      <a:solidFill>
                        <a:srgbClr val="C52626"/>
                      </a:solidFill>
                      <a:prstDash val="solid"/>
                      <a:round/>
                      <a:headEnd type="none" w="sm" len="sm"/>
                      <a:tailEnd type="none" w="sm" len="sm"/>
                    </a:lnR>
                    <a:lnT w="9525" cap="flat" cmpd="sng">
                      <a:solidFill>
                        <a:srgbClr val="C52626"/>
                      </a:solidFill>
                      <a:prstDash val="solid"/>
                      <a:round/>
                      <a:headEnd type="none" w="sm" len="sm"/>
                      <a:tailEnd type="none" w="sm" len="sm"/>
                    </a:lnT>
                    <a:lnB w="9525" cap="flat" cmpd="sng">
                      <a:solidFill>
                        <a:srgbClr val="C52626"/>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 sz="1100" b="1">
                          <a:solidFill>
                            <a:schemeClr val="accent2"/>
                          </a:solidFill>
                          <a:latin typeface="Questrial"/>
                          <a:ea typeface="Questrial"/>
                          <a:cs typeface="Questrial"/>
                          <a:sym typeface="Questrial"/>
                        </a:rPr>
                        <a:t>XGBoost</a:t>
                      </a:r>
                      <a:endParaRPr sz="1100" b="1">
                        <a:solidFill>
                          <a:schemeClr val="accent2"/>
                        </a:solidFill>
                        <a:latin typeface="Questrial"/>
                        <a:ea typeface="Questrial"/>
                        <a:cs typeface="Questrial"/>
                        <a:sym typeface="Questrial"/>
                      </a:endParaRPr>
                    </a:p>
                  </a:txBody>
                  <a:tcPr marL="91425" marR="91425" marT="91425" marB="91425" anchor="ctr">
                    <a:lnL w="9525" cap="flat" cmpd="sng">
                      <a:solidFill>
                        <a:srgbClr val="C52626"/>
                      </a:solidFill>
                      <a:prstDash val="solid"/>
                      <a:round/>
                      <a:headEnd type="none" w="sm" len="sm"/>
                      <a:tailEnd type="none" w="sm" len="sm"/>
                    </a:lnL>
                    <a:lnR w="9525" cap="flat" cmpd="sng">
                      <a:solidFill>
                        <a:srgbClr val="C52626"/>
                      </a:solidFill>
                      <a:prstDash val="solid"/>
                      <a:round/>
                      <a:headEnd type="none" w="sm" len="sm"/>
                      <a:tailEnd type="none" w="sm" len="sm"/>
                    </a:lnR>
                    <a:lnT w="9525" cap="flat" cmpd="sng">
                      <a:solidFill>
                        <a:srgbClr val="C52626"/>
                      </a:solidFill>
                      <a:prstDash val="solid"/>
                      <a:round/>
                      <a:headEnd type="none" w="sm" len="sm"/>
                      <a:tailEnd type="none" w="sm" len="sm"/>
                    </a:lnT>
                    <a:lnB w="9525" cap="flat" cmpd="sng">
                      <a:solidFill>
                        <a:srgbClr val="C52626"/>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 sz="1100" b="1">
                          <a:latin typeface="Questrial"/>
                          <a:ea typeface="Questrial"/>
                          <a:cs typeface="Questrial"/>
                          <a:sym typeface="Questrial"/>
                        </a:rPr>
                        <a:t>LightGBM</a:t>
                      </a:r>
                      <a:endParaRPr sz="1100" b="1">
                        <a:latin typeface="Questrial"/>
                        <a:ea typeface="Questrial"/>
                        <a:cs typeface="Questrial"/>
                        <a:sym typeface="Questrial"/>
                      </a:endParaRPr>
                    </a:p>
                  </a:txBody>
                  <a:tcPr marL="91425" marR="91425" marT="91425" marB="91425" anchor="ctr">
                    <a:lnL w="9525" cap="flat" cmpd="sng">
                      <a:solidFill>
                        <a:srgbClr val="C52626"/>
                      </a:solidFill>
                      <a:prstDash val="solid"/>
                      <a:round/>
                      <a:headEnd type="none" w="sm" len="sm"/>
                      <a:tailEnd type="none" w="sm" len="sm"/>
                    </a:lnL>
                    <a:lnR w="9525" cap="flat" cmpd="sng">
                      <a:solidFill>
                        <a:srgbClr val="C52626"/>
                      </a:solidFill>
                      <a:prstDash val="solid"/>
                      <a:round/>
                      <a:headEnd type="none" w="sm" len="sm"/>
                      <a:tailEnd type="none" w="sm" len="sm"/>
                    </a:lnR>
                    <a:lnT w="9525" cap="flat" cmpd="sng">
                      <a:solidFill>
                        <a:srgbClr val="C52626"/>
                      </a:solidFill>
                      <a:prstDash val="solid"/>
                      <a:round/>
                      <a:headEnd type="none" w="sm" len="sm"/>
                      <a:tailEnd type="none" w="sm" len="sm"/>
                    </a:lnT>
                    <a:lnB w="9525" cap="flat" cmpd="sng">
                      <a:solidFill>
                        <a:srgbClr val="C52626"/>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11775">
                <a:tc>
                  <a:txBody>
                    <a:bodyPr/>
                    <a:lstStyle/>
                    <a:p>
                      <a:pPr marL="0" lvl="0" indent="0" algn="ctr" rtl="0">
                        <a:lnSpc>
                          <a:spcPct val="115000"/>
                        </a:lnSpc>
                        <a:spcBef>
                          <a:spcPts val="0"/>
                        </a:spcBef>
                        <a:spcAft>
                          <a:spcPts val="0"/>
                        </a:spcAft>
                        <a:buNone/>
                      </a:pPr>
                      <a:r>
                        <a:rPr lang="en" sz="1100" b="1">
                          <a:latin typeface="Questrial"/>
                          <a:ea typeface="Questrial"/>
                          <a:cs typeface="Questrial"/>
                          <a:sym typeface="Questrial"/>
                        </a:rPr>
                        <a:t>Accuracy</a:t>
                      </a:r>
                      <a:endParaRPr sz="1100" b="1">
                        <a:latin typeface="Questrial"/>
                        <a:ea typeface="Questrial"/>
                        <a:cs typeface="Questrial"/>
                        <a:sym typeface="Questrial"/>
                      </a:endParaRPr>
                    </a:p>
                  </a:txBody>
                  <a:tcPr marL="91425" marR="91425" marT="91425" marB="91425" anchor="ctr">
                    <a:lnL w="9525" cap="flat" cmpd="sng">
                      <a:solidFill>
                        <a:srgbClr val="C52626"/>
                      </a:solidFill>
                      <a:prstDash val="solid"/>
                      <a:round/>
                      <a:headEnd type="none" w="sm" len="sm"/>
                      <a:tailEnd type="none" w="sm" len="sm"/>
                    </a:lnL>
                    <a:lnR w="9525" cap="flat" cmpd="sng">
                      <a:solidFill>
                        <a:srgbClr val="C52626"/>
                      </a:solidFill>
                      <a:prstDash val="solid"/>
                      <a:round/>
                      <a:headEnd type="none" w="sm" len="sm"/>
                      <a:tailEnd type="none" w="sm" len="sm"/>
                    </a:lnR>
                    <a:lnT w="9525" cap="flat" cmpd="sng">
                      <a:solidFill>
                        <a:srgbClr val="C52626"/>
                      </a:solidFill>
                      <a:prstDash val="solid"/>
                      <a:round/>
                      <a:headEnd type="none" w="sm" len="sm"/>
                      <a:tailEnd type="none" w="sm" len="sm"/>
                    </a:lnT>
                    <a:lnB w="9525" cap="flat" cmpd="sng">
                      <a:solidFill>
                        <a:srgbClr val="C52626"/>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 sz="1100">
                          <a:latin typeface="Questrial"/>
                          <a:ea typeface="Questrial"/>
                          <a:cs typeface="Questrial"/>
                          <a:sym typeface="Questrial"/>
                        </a:rPr>
                        <a:t>99.76%</a:t>
                      </a:r>
                      <a:endParaRPr sz="1100">
                        <a:latin typeface="Questrial"/>
                        <a:ea typeface="Questrial"/>
                        <a:cs typeface="Questrial"/>
                        <a:sym typeface="Questrial"/>
                      </a:endParaRPr>
                    </a:p>
                  </a:txBody>
                  <a:tcPr marL="91425" marR="91425" marT="91425" marB="91425" anchor="ctr">
                    <a:lnL w="9525" cap="flat" cmpd="sng">
                      <a:solidFill>
                        <a:srgbClr val="C52626"/>
                      </a:solidFill>
                      <a:prstDash val="solid"/>
                      <a:round/>
                      <a:headEnd type="none" w="sm" len="sm"/>
                      <a:tailEnd type="none" w="sm" len="sm"/>
                    </a:lnL>
                    <a:lnR w="9525" cap="flat" cmpd="sng">
                      <a:solidFill>
                        <a:srgbClr val="C52626"/>
                      </a:solidFill>
                      <a:prstDash val="solid"/>
                      <a:round/>
                      <a:headEnd type="none" w="sm" len="sm"/>
                      <a:tailEnd type="none" w="sm" len="sm"/>
                    </a:lnR>
                    <a:lnT w="9525" cap="flat" cmpd="sng">
                      <a:solidFill>
                        <a:srgbClr val="C52626"/>
                      </a:solidFill>
                      <a:prstDash val="solid"/>
                      <a:round/>
                      <a:headEnd type="none" w="sm" len="sm"/>
                      <a:tailEnd type="none" w="sm" len="sm"/>
                    </a:lnT>
                    <a:lnB w="9525" cap="flat" cmpd="sng">
                      <a:solidFill>
                        <a:srgbClr val="C52626"/>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 sz="1100">
                          <a:solidFill>
                            <a:schemeClr val="accent2"/>
                          </a:solidFill>
                          <a:latin typeface="Questrial"/>
                          <a:ea typeface="Questrial"/>
                          <a:cs typeface="Questrial"/>
                          <a:sym typeface="Questrial"/>
                        </a:rPr>
                        <a:t>96.31%</a:t>
                      </a:r>
                      <a:endParaRPr sz="1100">
                        <a:solidFill>
                          <a:schemeClr val="accent2"/>
                        </a:solidFill>
                        <a:latin typeface="Questrial"/>
                        <a:ea typeface="Questrial"/>
                        <a:cs typeface="Questrial"/>
                        <a:sym typeface="Questrial"/>
                      </a:endParaRPr>
                    </a:p>
                  </a:txBody>
                  <a:tcPr marL="91425" marR="91425" marT="91425" marB="91425" anchor="ctr">
                    <a:lnL w="9525" cap="flat" cmpd="sng">
                      <a:solidFill>
                        <a:srgbClr val="C52626"/>
                      </a:solidFill>
                      <a:prstDash val="solid"/>
                      <a:round/>
                      <a:headEnd type="none" w="sm" len="sm"/>
                      <a:tailEnd type="none" w="sm" len="sm"/>
                    </a:lnL>
                    <a:lnR w="9525" cap="flat" cmpd="sng">
                      <a:solidFill>
                        <a:srgbClr val="C52626"/>
                      </a:solidFill>
                      <a:prstDash val="solid"/>
                      <a:round/>
                      <a:headEnd type="none" w="sm" len="sm"/>
                      <a:tailEnd type="none" w="sm" len="sm"/>
                    </a:lnR>
                    <a:lnT w="9525" cap="flat" cmpd="sng">
                      <a:solidFill>
                        <a:srgbClr val="C52626"/>
                      </a:solidFill>
                      <a:prstDash val="solid"/>
                      <a:round/>
                      <a:headEnd type="none" w="sm" len="sm"/>
                      <a:tailEnd type="none" w="sm" len="sm"/>
                    </a:lnT>
                    <a:lnB w="9525" cap="flat" cmpd="sng">
                      <a:solidFill>
                        <a:srgbClr val="C52626"/>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 sz="1100">
                          <a:latin typeface="Questrial"/>
                          <a:ea typeface="Questrial"/>
                          <a:cs typeface="Questrial"/>
                          <a:sym typeface="Questrial"/>
                        </a:rPr>
                        <a:t>94.7%</a:t>
                      </a:r>
                      <a:endParaRPr sz="1100">
                        <a:latin typeface="Questrial"/>
                        <a:ea typeface="Questrial"/>
                        <a:cs typeface="Questrial"/>
                        <a:sym typeface="Questrial"/>
                      </a:endParaRPr>
                    </a:p>
                  </a:txBody>
                  <a:tcPr marL="91425" marR="91425" marT="91425" marB="91425" anchor="ctr">
                    <a:lnL w="9525" cap="flat" cmpd="sng">
                      <a:solidFill>
                        <a:srgbClr val="C52626"/>
                      </a:solidFill>
                      <a:prstDash val="solid"/>
                      <a:round/>
                      <a:headEnd type="none" w="sm" len="sm"/>
                      <a:tailEnd type="none" w="sm" len="sm"/>
                    </a:lnL>
                    <a:lnR w="9525" cap="flat" cmpd="sng">
                      <a:solidFill>
                        <a:srgbClr val="C52626"/>
                      </a:solidFill>
                      <a:prstDash val="solid"/>
                      <a:round/>
                      <a:headEnd type="none" w="sm" len="sm"/>
                      <a:tailEnd type="none" w="sm" len="sm"/>
                    </a:lnR>
                    <a:lnT w="9525" cap="flat" cmpd="sng">
                      <a:solidFill>
                        <a:srgbClr val="C52626"/>
                      </a:solidFill>
                      <a:prstDash val="solid"/>
                      <a:round/>
                      <a:headEnd type="none" w="sm" len="sm"/>
                      <a:tailEnd type="none" w="sm" len="sm"/>
                    </a:lnT>
                    <a:lnB w="9525" cap="flat" cmpd="sng">
                      <a:solidFill>
                        <a:srgbClr val="C52626"/>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411750">
                <a:tc>
                  <a:txBody>
                    <a:bodyPr/>
                    <a:lstStyle/>
                    <a:p>
                      <a:pPr marL="0" lvl="0" indent="0" algn="ctr" rtl="0">
                        <a:lnSpc>
                          <a:spcPct val="115000"/>
                        </a:lnSpc>
                        <a:spcBef>
                          <a:spcPts val="0"/>
                        </a:spcBef>
                        <a:spcAft>
                          <a:spcPts val="0"/>
                        </a:spcAft>
                        <a:buNone/>
                      </a:pPr>
                      <a:r>
                        <a:rPr lang="en" sz="1100" b="1">
                          <a:latin typeface="Questrial"/>
                          <a:ea typeface="Questrial"/>
                          <a:cs typeface="Questrial"/>
                          <a:sym typeface="Questrial"/>
                        </a:rPr>
                        <a:t>Recall (D / P)</a:t>
                      </a:r>
                      <a:endParaRPr sz="1100" b="1">
                        <a:solidFill>
                          <a:srgbClr val="C52626"/>
                        </a:solidFill>
                        <a:latin typeface="Questrial"/>
                        <a:ea typeface="Questrial"/>
                        <a:cs typeface="Questrial"/>
                        <a:sym typeface="Questrial"/>
                      </a:endParaRPr>
                    </a:p>
                  </a:txBody>
                  <a:tcPr marL="91425" marR="91425" marT="91425" marB="91425" anchor="ctr">
                    <a:lnL w="9525" cap="flat" cmpd="sng">
                      <a:solidFill>
                        <a:srgbClr val="C52626"/>
                      </a:solidFill>
                      <a:prstDash val="solid"/>
                      <a:round/>
                      <a:headEnd type="none" w="sm" len="sm"/>
                      <a:tailEnd type="none" w="sm" len="sm"/>
                    </a:lnL>
                    <a:lnR w="9525" cap="flat" cmpd="sng">
                      <a:solidFill>
                        <a:srgbClr val="C52626"/>
                      </a:solidFill>
                      <a:prstDash val="solid"/>
                      <a:round/>
                      <a:headEnd type="none" w="sm" len="sm"/>
                      <a:tailEnd type="none" w="sm" len="sm"/>
                    </a:lnR>
                    <a:lnT w="9525" cap="flat" cmpd="sng">
                      <a:solidFill>
                        <a:srgbClr val="C52626"/>
                      </a:solidFill>
                      <a:prstDash val="solid"/>
                      <a:round/>
                      <a:headEnd type="none" w="sm" len="sm"/>
                      <a:tailEnd type="none" w="sm" len="sm"/>
                    </a:lnT>
                    <a:lnB w="9525" cap="flat" cmpd="sng">
                      <a:solidFill>
                        <a:srgbClr val="C52626"/>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 sz="1100">
                          <a:latin typeface="Questrial"/>
                          <a:ea typeface="Questrial"/>
                          <a:cs typeface="Questrial"/>
                          <a:sym typeface="Questrial"/>
                        </a:rPr>
                        <a:t>1.00 / 1.00</a:t>
                      </a:r>
                      <a:endParaRPr sz="1100">
                        <a:solidFill>
                          <a:srgbClr val="C52626"/>
                        </a:solidFill>
                        <a:latin typeface="Questrial"/>
                        <a:ea typeface="Questrial"/>
                        <a:cs typeface="Questrial"/>
                        <a:sym typeface="Questrial"/>
                      </a:endParaRPr>
                    </a:p>
                  </a:txBody>
                  <a:tcPr marL="91425" marR="91425" marT="91425" marB="91425" anchor="ctr">
                    <a:lnL w="9525" cap="flat" cmpd="sng">
                      <a:solidFill>
                        <a:srgbClr val="C52626"/>
                      </a:solidFill>
                      <a:prstDash val="solid"/>
                      <a:round/>
                      <a:headEnd type="none" w="sm" len="sm"/>
                      <a:tailEnd type="none" w="sm" len="sm"/>
                    </a:lnL>
                    <a:lnR w="9525" cap="flat" cmpd="sng">
                      <a:solidFill>
                        <a:srgbClr val="C52626"/>
                      </a:solidFill>
                      <a:prstDash val="solid"/>
                      <a:round/>
                      <a:headEnd type="none" w="sm" len="sm"/>
                      <a:tailEnd type="none" w="sm" len="sm"/>
                    </a:lnR>
                    <a:lnT w="9525" cap="flat" cmpd="sng">
                      <a:solidFill>
                        <a:srgbClr val="C52626"/>
                      </a:solidFill>
                      <a:prstDash val="solid"/>
                      <a:round/>
                      <a:headEnd type="none" w="sm" len="sm"/>
                      <a:tailEnd type="none" w="sm" len="sm"/>
                    </a:lnT>
                    <a:lnB w="9525" cap="flat" cmpd="sng">
                      <a:solidFill>
                        <a:srgbClr val="C52626"/>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 sz="1100" dirty="0">
                          <a:solidFill>
                            <a:schemeClr val="accent2"/>
                          </a:solidFill>
                          <a:latin typeface="Questrial"/>
                          <a:ea typeface="Questrial"/>
                          <a:cs typeface="Questrial"/>
                          <a:sym typeface="Questrial"/>
                        </a:rPr>
                        <a:t>0.98 / 0.94</a:t>
                      </a:r>
                      <a:endParaRPr sz="1100" dirty="0">
                        <a:solidFill>
                          <a:schemeClr val="accent2"/>
                        </a:solidFill>
                        <a:latin typeface="Questrial"/>
                        <a:ea typeface="Questrial"/>
                        <a:cs typeface="Questrial"/>
                        <a:sym typeface="Questrial"/>
                      </a:endParaRPr>
                    </a:p>
                  </a:txBody>
                  <a:tcPr marL="91425" marR="91425" marT="91425" marB="91425" anchor="ctr">
                    <a:lnL w="9525" cap="flat" cmpd="sng">
                      <a:solidFill>
                        <a:srgbClr val="C52626"/>
                      </a:solidFill>
                      <a:prstDash val="solid"/>
                      <a:round/>
                      <a:headEnd type="none" w="sm" len="sm"/>
                      <a:tailEnd type="none" w="sm" len="sm"/>
                    </a:lnL>
                    <a:lnR w="9525" cap="flat" cmpd="sng">
                      <a:solidFill>
                        <a:srgbClr val="C52626"/>
                      </a:solidFill>
                      <a:prstDash val="solid"/>
                      <a:round/>
                      <a:headEnd type="none" w="sm" len="sm"/>
                      <a:tailEnd type="none" w="sm" len="sm"/>
                    </a:lnR>
                    <a:lnT w="9525" cap="flat" cmpd="sng">
                      <a:solidFill>
                        <a:srgbClr val="C52626"/>
                      </a:solidFill>
                      <a:prstDash val="solid"/>
                      <a:round/>
                      <a:headEnd type="none" w="sm" len="sm"/>
                      <a:tailEnd type="none" w="sm" len="sm"/>
                    </a:lnT>
                    <a:lnB w="9525" cap="flat" cmpd="sng">
                      <a:solidFill>
                        <a:srgbClr val="C52626"/>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 sz="1100">
                          <a:latin typeface="Questrial"/>
                          <a:ea typeface="Questrial"/>
                          <a:cs typeface="Questrial"/>
                          <a:sym typeface="Questrial"/>
                        </a:rPr>
                        <a:t>0.97 / 0.91</a:t>
                      </a:r>
                      <a:endParaRPr sz="1100">
                        <a:solidFill>
                          <a:srgbClr val="C52626"/>
                        </a:solidFill>
                        <a:latin typeface="Questrial"/>
                        <a:ea typeface="Questrial"/>
                        <a:cs typeface="Questrial"/>
                        <a:sym typeface="Questrial"/>
                      </a:endParaRPr>
                    </a:p>
                  </a:txBody>
                  <a:tcPr marL="91425" marR="91425" marT="91425" marB="91425" anchor="ctr">
                    <a:lnL w="9525" cap="flat" cmpd="sng">
                      <a:solidFill>
                        <a:srgbClr val="C52626"/>
                      </a:solidFill>
                      <a:prstDash val="solid"/>
                      <a:round/>
                      <a:headEnd type="none" w="sm" len="sm"/>
                      <a:tailEnd type="none" w="sm" len="sm"/>
                    </a:lnL>
                    <a:lnR w="9525" cap="flat" cmpd="sng">
                      <a:solidFill>
                        <a:srgbClr val="C52626"/>
                      </a:solidFill>
                      <a:prstDash val="solid"/>
                      <a:round/>
                      <a:headEnd type="none" w="sm" len="sm"/>
                      <a:tailEnd type="none" w="sm" len="sm"/>
                    </a:lnR>
                    <a:lnT w="9525" cap="flat" cmpd="sng">
                      <a:solidFill>
                        <a:srgbClr val="C52626"/>
                      </a:solidFill>
                      <a:prstDash val="solid"/>
                      <a:round/>
                      <a:headEnd type="none" w="sm" len="sm"/>
                      <a:tailEnd type="none" w="sm" len="sm"/>
                    </a:lnT>
                    <a:lnB w="9525" cap="flat" cmpd="sng">
                      <a:solidFill>
                        <a:srgbClr val="C52626"/>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1517675">
                <a:tc>
                  <a:txBody>
                    <a:bodyPr/>
                    <a:lstStyle/>
                    <a:p>
                      <a:pPr marL="0" lvl="0" indent="0" algn="ctr" rtl="0">
                        <a:lnSpc>
                          <a:spcPct val="115000"/>
                        </a:lnSpc>
                        <a:spcBef>
                          <a:spcPts val="0"/>
                        </a:spcBef>
                        <a:spcAft>
                          <a:spcPts val="0"/>
                        </a:spcAft>
                        <a:buNone/>
                      </a:pPr>
                      <a:r>
                        <a:rPr lang="en" sz="1100" b="1">
                          <a:latin typeface="Questrial"/>
                          <a:ea typeface="Questrial"/>
                          <a:cs typeface="Questrial"/>
                          <a:sym typeface="Questrial"/>
                        </a:rPr>
                        <a:t>Observation</a:t>
                      </a:r>
                      <a:endParaRPr sz="1100" b="1">
                        <a:latin typeface="Questrial"/>
                        <a:ea typeface="Questrial"/>
                        <a:cs typeface="Questrial"/>
                        <a:sym typeface="Questrial"/>
                      </a:endParaRPr>
                    </a:p>
                  </a:txBody>
                  <a:tcPr marL="91425" marR="91425" marT="91425" marB="91425" anchor="ctr">
                    <a:lnL w="9525" cap="flat" cmpd="sng">
                      <a:solidFill>
                        <a:srgbClr val="C52626"/>
                      </a:solidFill>
                      <a:prstDash val="solid"/>
                      <a:round/>
                      <a:headEnd type="none" w="sm" len="sm"/>
                      <a:tailEnd type="none" w="sm" len="sm"/>
                    </a:lnL>
                    <a:lnR w="9525" cap="flat" cmpd="sng">
                      <a:solidFill>
                        <a:srgbClr val="C52626"/>
                      </a:solidFill>
                      <a:prstDash val="solid"/>
                      <a:round/>
                      <a:headEnd type="none" w="sm" len="sm"/>
                      <a:tailEnd type="none" w="sm" len="sm"/>
                    </a:lnR>
                    <a:lnT w="9525" cap="flat" cmpd="sng">
                      <a:solidFill>
                        <a:srgbClr val="C52626"/>
                      </a:solidFill>
                      <a:prstDash val="solid"/>
                      <a:round/>
                      <a:headEnd type="none" w="sm" len="sm"/>
                      <a:tailEnd type="none" w="sm" len="sm"/>
                    </a:lnT>
                    <a:lnB w="9525" cap="flat" cmpd="sng">
                      <a:solidFill>
                        <a:srgbClr val="C52626"/>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 sz="1100" dirty="0">
                          <a:latin typeface="Questrial"/>
                          <a:ea typeface="Questrial"/>
                          <a:cs typeface="Questrial"/>
                          <a:sym typeface="Questrial"/>
                        </a:rPr>
                        <a:t>Overfit to training set, poor recall on minority class P</a:t>
                      </a:r>
                      <a:endParaRPr sz="1100" dirty="0">
                        <a:latin typeface="Questrial"/>
                        <a:ea typeface="Questrial"/>
                        <a:cs typeface="Questrial"/>
                        <a:sym typeface="Questrial"/>
                      </a:endParaRPr>
                    </a:p>
                  </a:txBody>
                  <a:tcPr marL="91425" marR="91425" marT="91425" marB="91425" anchor="ctr">
                    <a:lnL w="9525" cap="flat" cmpd="sng">
                      <a:solidFill>
                        <a:srgbClr val="C52626"/>
                      </a:solidFill>
                      <a:prstDash val="solid"/>
                      <a:round/>
                      <a:headEnd type="none" w="sm" len="sm"/>
                      <a:tailEnd type="none" w="sm" len="sm"/>
                    </a:lnL>
                    <a:lnR w="9525" cap="flat" cmpd="sng">
                      <a:solidFill>
                        <a:srgbClr val="C52626"/>
                      </a:solidFill>
                      <a:prstDash val="solid"/>
                      <a:round/>
                      <a:headEnd type="none" w="sm" len="sm"/>
                      <a:tailEnd type="none" w="sm" len="sm"/>
                    </a:lnR>
                    <a:lnT w="9525" cap="flat" cmpd="sng">
                      <a:solidFill>
                        <a:srgbClr val="C52626"/>
                      </a:solidFill>
                      <a:prstDash val="solid"/>
                      <a:round/>
                      <a:headEnd type="none" w="sm" len="sm"/>
                      <a:tailEnd type="none" w="sm" len="sm"/>
                    </a:lnT>
                    <a:lnB w="9525" cap="flat" cmpd="sng">
                      <a:solidFill>
                        <a:srgbClr val="C52626"/>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 sz="1100">
                          <a:solidFill>
                            <a:schemeClr val="accent2"/>
                          </a:solidFill>
                          <a:latin typeface="Questrial"/>
                          <a:ea typeface="Questrial"/>
                          <a:cs typeface="Questrial"/>
                          <a:sym typeface="Questrial"/>
                        </a:rPr>
                        <a:t>Best balance between performance and generalization; strong recall on both classes, especially minority P</a:t>
                      </a:r>
                      <a:endParaRPr sz="1100">
                        <a:solidFill>
                          <a:schemeClr val="accent2"/>
                        </a:solidFill>
                        <a:latin typeface="Questrial"/>
                        <a:ea typeface="Questrial"/>
                        <a:cs typeface="Questrial"/>
                        <a:sym typeface="Questrial"/>
                      </a:endParaRPr>
                    </a:p>
                  </a:txBody>
                  <a:tcPr marL="91425" marR="91425" marT="91425" marB="91425" anchor="ctr">
                    <a:lnL w="9525" cap="flat" cmpd="sng">
                      <a:solidFill>
                        <a:srgbClr val="C52626"/>
                      </a:solidFill>
                      <a:prstDash val="solid"/>
                      <a:round/>
                      <a:headEnd type="none" w="sm" len="sm"/>
                      <a:tailEnd type="none" w="sm" len="sm"/>
                    </a:lnL>
                    <a:lnR w="9525" cap="flat" cmpd="sng">
                      <a:solidFill>
                        <a:srgbClr val="C52626"/>
                      </a:solidFill>
                      <a:prstDash val="solid"/>
                      <a:round/>
                      <a:headEnd type="none" w="sm" len="sm"/>
                      <a:tailEnd type="none" w="sm" len="sm"/>
                    </a:lnR>
                    <a:lnT w="9525" cap="flat" cmpd="sng">
                      <a:solidFill>
                        <a:srgbClr val="C52626"/>
                      </a:solidFill>
                      <a:prstDash val="solid"/>
                      <a:round/>
                      <a:headEnd type="none" w="sm" len="sm"/>
                      <a:tailEnd type="none" w="sm" len="sm"/>
                    </a:lnT>
                    <a:lnB w="9525" cap="flat" cmpd="sng">
                      <a:solidFill>
                        <a:srgbClr val="C52626"/>
                      </a:solidFill>
                      <a:prstDash val="solid"/>
                      <a:round/>
                      <a:headEnd type="none" w="sm" len="sm"/>
                      <a:tailEnd type="none" w="sm" len="sm"/>
                    </a:lnB>
                    <a:solidFill>
                      <a:schemeClr val="lt1"/>
                    </a:solidFill>
                  </a:tcPr>
                </a:tc>
                <a:tc>
                  <a:txBody>
                    <a:bodyPr/>
                    <a:lstStyle/>
                    <a:p>
                      <a:pPr marL="0" lvl="0" indent="0" algn="ctr" rtl="0">
                        <a:lnSpc>
                          <a:spcPct val="115000"/>
                        </a:lnSpc>
                        <a:spcBef>
                          <a:spcPts val="1200"/>
                        </a:spcBef>
                        <a:spcAft>
                          <a:spcPts val="1200"/>
                        </a:spcAft>
                        <a:buNone/>
                      </a:pPr>
                      <a:r>
                        <a:rPr lang="en" sz="1100" dirty="0">
                          <a:latin typeface="Questrial"/>
                          <a:ea typeface="Questrial"/>
                          <a:cs typeface="Questrial"/>
                          <a:sym typeface="Questrial"/>
                        </a:rPr>
                        <a:t>Slight underfitting, missed both classes more often</a:t>
                      </a:r>
                      <a:endParaRPr sz="1100" dirty="0">
                        <a:latin typeface="Questrial"/>
                        <a:ea typeface="Questrial"/>
                        <a:cs typeface="Questrial"/>
                        <a:sym typeface="Questrial"/>
                      </a:endParaRPr>
                    </a:p>
                  </a:txBody>
                  <a:tcPr marL="91425" marR="91425" marT="91425" marB="91425" anchor="ctr">
                    <a:lnL w="9525" cap="flat" cmpd="sng">
                      <a:solidFill>
                        <a:srgbClr val="C52626"/>
                      </a:solidFill>
                      <a:prstDash val="solid"/>
                      <a:round/>
                      <a:headEnd type="none" w="sm" len="sm"/>
                      <a:tailEnd type="none" w="sm" len="sm"/>
                    </a:lnL>
                    <a:lnR w="9525" cap="flat" cmpd="sng">
                      <a:solidFill>
                        <a:srgbClr val="C52626"/>
                      </a:solidFill>
                      <a:prstDash val="solid"/>
                      <a:round/>
                      <a:headEnd type="none" w="sm" len="sm"/>
                      <a:tailEnd type="none" w="sm" len="sm"/>
                    </a:lnR>
                    <a:lnT w="9525" cap="flat" cmpd="sng">
                      <a:solidFill>
                        <a:srgbClr val="C52626"/>
                      </a:solidFill>
                      <a:prstDash val="solid"/>
                      <a:round/>
                      <a:headEnd type="none" w="sm" len="sm"/>
                      <a:tailEnd type="none" w="sm" len="sm"/>
                    </a:lnT>
                    <a:lnB w="9525" cap="flat" cmpd="sng">
                      <a:solidFill>
                        <a:srgbClr val="C52626"/>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
        <p:nvSpPr>
          <p:cNvPr id="1140" name="Google Shape;1140;p54"/>
          <p:cNvSpPr txBox="1"/>
          <p:nvPr/>
        </p:nvSpPr>
        <p:spPr>
          <a:xfrm>
            <a:off x="378575" y="1095850"/>
            <a:ext cx="3000000" cy="400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solidFill>
                  <a:srgbClr val="C52626"/>
                </a:solidFill>
                <a:latin typeface="Questrial"/>
                <a:ea typeface="Questrial"/>
                <a:cs typeface="Questrial"/>
                <a:sym typeface="Questrial"/>
              </a:rPr>
              <a:t>Approach</a:t>
            </a:r>
            <a:endParaRPr>
              <a:solidFill>
                <a:srgbClr val="C52626"/>
              </a:solidFill>
            </a:endParaRPr>
          </a:p>
        </p:txBody>
      </p:sp>
      <p:sp>
        <p:nvSpPr>
          <p:cNvPr id="1141" name="Google Shape;1141;p54"/>
          <p:cNvSpPr txBox="1">
            <a:spLocks noGrp="1"/>
          </p:cNvSpPr>
          <p:nvPr>
            <p:ph type="title"/>
          </p:nvPr>
        </p:nvSpPr>
        <p:spPr>
          <a:xfrm>
            <a:off x="2295600" y="259775"/>
            <a:ext cx="4552800" cy="70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Handling Missing Values in X.27 (Fuel Type)</a:t>
            </a:r>
            <a:endParaRPr sz="2400"/>
          </a:p>
        </p:txBody>
      </p:sp>
      <p:sp>
        <p:nvSpPr>
          <p:cNvPr id="1142" name="Google Shape;1142;p54"/>
          <p:cNvSpPr/>
          <p:nvPr/>
        </p:nvSpPr>
        <p:spPr>
          <a:xfrm>
            <a:off x="1538400" y="4914300"/>
            <a:ext cx="1516800" cy="229200"/>
          </a:xfrm>
          <a:prstGeom prst="rect">
            <a:avLst/>
          </a:prstGeom>
          <a:solidFill>
            <a:srgbClr val="F3F3F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dk1"/>
                </a:solidFill>
                <a:latin typeface="Questrial"/>
                <a:ea typeface="Questrial"/>
                <a:cs typeface="Questrial"/>
                <a:sym typeface="Questrial"/>
              </a:rPr>
              <a:t>Introduction</a:t>
            </a:r>
            <a:endParaRPr sz="900" b="1">
              <a:solidFill>
                <a:schemeClr val="dk1"/>
              </a:solidFill>
              <a:latin typeface="Questrial"/>
              <a:ea typeface="Questrial"/>
              <a:cs typeface="Questrial"/>
              <a:sym typeface="Questrial"/>
            </a:endParaRPr>
          </a:p>
        </p:txBody>
      </p:sp>
      <p:sp>
        <p:nvSpPr>
          <p:cNvPr id="1143" name="Google Shape;1143;p54"/>
          <p:cNvSpPr/>
          <p:nvPr/>
        </p:nvSpPr>
        <p:spPr>
          <a:xfrm>
            <a:off x="3055200" y="4914300"/>
            <a:ext cx="1573444" cy="2292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chemeClr val="lt1"/>
                </a:solidFill>
                <a:latin typeface="Questrial"/>
                <a:ea typeface="Questrial"/>
                <a:cs typeface="Questrial"/>
                <a:sym typeface="Questrial"/>
              </a:rPr>
              <a:t>Exploratory Data Analysis</a:t>
            </a:r>
            <a:endParaRPr b="1" dirty="0">
              <a:solidFill>
                <a:schemeClr val="lt1"/>
              </a:solidFill>
              <a:latin typeface="Questrial"/>
              <a:ea typeface="Questrial"/>
              <a:cs typeface="Questrial"/>
              <a:sym typeface="Questrial"/>
            </a:endParaRPr>
          </a:p>
        </p:txBody>
      </p:sp>
      <p:sp>
        <p:nvSpPr>
          <p:cNvPr id="1144" name="Google Shape;1144;p54"/>
          <p:cNvSpPr/>
          <p:nvPr/>
        </p:nvSpPr>
        <p:spPr>
          <a:xfrm>
            <a:off x="4572000" y="4914300"/>
            <a:ext cx="1516800" cy="229200"/>
          </a:xfrm>
          <a:prstGeom prst="rect">
            <a:avLst/>
          </a:prstGeom>
          <a:solidFill>
            <a:srgbClr val="F3F3F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dk1"/>
                </a:solidFill>
                <a:latin typeface="Questrial"/>
                <a:ea typeface="Questrial"/>
                <a:cs typeface="Questrial"/>
                <a:sym typeface="Questrial"/>
              </a:rPr>
              <a:t>Models &amp; Results</a:t>
            </a:r>
            <a:endParaRPr b="1">
              <a:latin typeface="Questrial"/>
              <a:ea typeface="Questrial"/>
              <a:cs typeface="Questrial"/>
              <a:sym typeface="Questrial"/>
            </a:endParaRPr>
          </a:p>
        </p:txBody>
      </p:sp>
      <p:sp>
        <p:nvSpPr>
          <p:cNvPr id="1145" name="Google Shape;1145;p54"/>
          <p:cNvSpPr/>
          <p:nvPr/>
        </p:nvSpPr>
        <p:spPr>
          <a:xfrm>
            <a:off x="6088800" y="4914300"/>
            <a:ext cx="1516800" cy="229200"/>
          </a:xfrm>
          <a:prstGeom prst="rect">
            <a:avLst/>
          </a:prstGeom>
          <a:solidFill>
            <a:srgbClr val="F3F3F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dk1"/>
                </a:solidFill>
                <a:latin typeface="Questrial"/>
                <a:ea typeface="Questrial"/>
                <a:cs typeface="Questrial"/>
                <a:sym typeface="Questrial"/>
              </a:rPr>
              <a:t>Business Implications  </a:t>
            </a:r>
            <a:endParaRPr b="1">
              <a:latin typeface="Questrial"/>
              <a:ea typeface="Questrial"/>
              <a:cs typeface="Questrial"/>
              <a:sym typeface="Quest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149"/>
        <p:cNvGrpSpPr/>
        <p:nvPr/>
      </p:nvGrpSpPr>
      <p:grpSpPr>
        <a:xfrm>
          <a:off x="0" y="0"/>
          <a:ext cx="0" cy="0"/>
          <a:chOff x="0" y="0"/>
          <a:chExt cx="0" cy="0"/>
        </a:xfrm>
      </p:grpSpPr>
      <p:sp>
        <p:nvSpPr>
          <p:cNvPr id="1150" name="Google Shape;1150;p55"/>
          <p:cNvSpPr txBox="1"/>
          <p:nvPr/>
        </p:nvSpPr>
        <p:spPr>
          <a:xfrm>
            <a:off x="307950" y="2324550"/>
            <a:ext cx="3178800" cy="54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100">
                <a:solidFill>
                  <a:schemeClr val="dk1"/>
                </a:solidFill>
                <a:latin typeface="Questrial"/>
                <a:ea typeface="Questrial"/>
                <a:cs typeface="Questrial"/>
                <a:sym typeface="Questrial"/>
              </a:rPr>
              <a:t>Drop </a:t>
            </a:r>
            <a:r>
              <a:rPr lang="en" sz="1100" b="1">
                <a:solidFill>
                  <a:schemeClr val="dk1"/>
                </a:solidFill>
                <a:latin typeface="Questrial"/>
                <a:ea typeface="Questrial"/>
                <a:cs typeface="Questrial"/>
                <a:sym typeface="Questrial"/>
              </a:rPr>
              <a:t>'X.9', 'X.24', 'X.19_motorbikes' </a:t>
            </a:r>
            <a:r>
              <a:rPr lang="en" sz="1100">
                <a:solidFill>
                  <a:schemeClr val="dk1"/>
                </a:solidFill>
                <a:latin typeface="Questrial"/>
                <a:ea typeface="Questrial"/>
                <a:cs typeface="Questrial"/>
                <a:sym typeface="Questrial"/>
              </a:rPr>
              <a:t>columns apart from date and year columns</a:t>
            </a:r>
            <a:endParaRPr sz="1100">
              <a:solidFill>
                <a:schemeClr val="dk1"/>
              </a:solidFill>
              <a:latin typeface="Questrial"/>
              <a:ea typeface="Questrial"/>
              <a:cs typeface="Questrial"/>
              <a:sym typeface="Questrial"/>
            </a:endParaRPr>
          </a:p>
        </p:txBody>
      </p:sp>
      <p:sp>
        <p:nvSpPr>
          <p:cNvPr id="1151" name="Google Shape;1151;p55"/>
          <p:cNvSpPr/>
          <p:nvPr/>
        </p:nvSpPr>
        <p:spPr>
          <a:xfrm>
            <a:off x="1538400" y="4914300"/>
            <a:ext cx="1516800" cy="229200"/>
          </a:xfrm>
          <a:prstGeom prst="rect">
            <a:avLst/>
          </a:prstGeom>
          <a:solidFill>
            <a:srgbClr val="F3F3F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dk1"/>
                </a:solidFill>
                <a:latin typeface="Questrial"/>
                <a:ea typeface="Questrial"/>
                <a:cs typeface="Questrial"/>
                <a:sym typeface="Questrial"/>
              </a:rPr>
              <a:t>Introduction</a:t>
            </a:r>
            <a:endParaRPr sz="900" b="1">
              <a:solidFill>
                <a:schemeClr val="dk1"/>
              </a:solidFill>
              <a:latin typeface="Questrial"/>
              <a:ea typeface="Questrial"/>
              <a:cs typeface="Questrial"/>
              <a:sym typeface="Questrial"/>
            </a:endParaRPr>
          </a:p>
        </p:txBody>
      </p:sp>
      <p:sp>
        <p:nvSpPr>
          <p:cNvPr id="1152" name="Google Shape;1152;p55"/>
          <p:cNvSpPr/>
          <p:nvPr/>
        </p:nvSpPr>
        <p:spPr>
          <a:xfrm>
            <a:off x="3055200" y="4914300"/>
            <a:ext cx="1573444" cy="2292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chemeClr val="lt1"/>
                </a:solidFill>
                <a:latin typeface="Questrial"/>
                <a:ea typeface="Questrial"/>
                <a:cs typeface="Questrial"/>
                <a:sym typeface="Questrial"/>
              </a:rPr>
              <a:t>Exploratory Data Analysis</a:t>
            </a:r>
            <a:endParaRPr b="1" dirty="0">
              <a:solidFill>
                <a:schemeClr val="lt1"/>
              </a:solidFill>
              <a:latin typeface="Questrial"/>
              <a:ea typeface="Questrial"/>
              <a:cs typeface="Questrial"/>
              <a:sym typeface="Questrial"/>
            </a:endParaRPr>
          </a:p>
        </p:txBody>
      </p:sp>
      <p:sp>
        <p:nvSpPr>
          <p:cNvPr id="1153" name="Google Shape;1153;p55"/>
          <p:cNvSpPr/>
          <p:nvPr/>
        </p:nvSpPr>
        <p:spPr>
          <a:xfrm>
            <a:off x="4572000" y="4914300"/>
            <a:ext cx="1516800" cy="229200"/>
          </a:xfrm>
          <a:prstGeom prst="rect">
            <a:avLst/>
          </a:prstGeom>
          <a:solidFill>
            <a:srgbClr val="F3F3F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dk1"/>
                </a:solidFill>
                <a:latin typeface="Questrial"/>
                <a:ea typeface="Questrial"/>
                <a:cs typeface="Questrial"/>
                <a:sym typeface="Questrial"/>
              </a:rPr>
              <a:t>Models &amp; Results</a:t>
            </a:r>
            <a:endParaRPr b="1">
              <a:latin typeface="Questrial"/>
              <a:ea typeface="Questrial"/>
              <a:cs typeface="Questrial"/>
              <a:sym typeface="Questrial"/>
            </a:endParaRPr>
          </a:p>
        </p:txBody>
      </p:sp>
      <p:sp>
        <p:nvSpPr>
          <p:cNvPr id="1154" name="Google Shape;1154;p55"/>
          <p:cNvSpPr/>
          <p:nvPr/>
        </p:nvSpPr>
        <p:spPr>
          <a:xfrm>
            <a:off x="6088800" y="4914300"/>
            <a:ext cx="1516800" cy="229200"/>
          </a:xfrm>
          <a:prstGeom prst="rect">
            <a:avLst/>
          </a:prstGeom>
          <a:solidFill>
            <a:srgbClr val="F3F3F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dk1"/>
                </a:solidFill>
                <a:latin typeface="Questrial"/>
                <a:ea typeface="Questrial"/>
                <a:cs typeface="Questrial"/>
                <a:sym typeface="Questrial"/>
              </a:rPr>
              <a:t>Business Implications  </a:t>
            </a:r>
            <a:endParaRPr b="1">
              <a:latin typeface="Questrial"/>
              <a:ea typeface="Questrial"/>
              <a:cs typeface="Questrial"/>
              <a:sym typeface="Questrial"/>
            </a:endParaRPr>
          </a:p>
        </p:txBody>
      </p:sp>
      <p:pic>
        <p:nvPicPr>
          <p:cNvPr id="1155" name="Google Shape;1155;p55" title="Screenshot 2025-04-25 at 9.23.27 PM.png"/>
          <p:cNvPicPr preferRelativeResize="0"/>
          <p:nvPr/>
        </p:nvPicPr>
        <p:blipFill rotWithShape="1">
          <a:blip r:embed="rId3">
            <a:alphaModFix/>
          </a:blip>
          <a:srcRect t="911"/>
          <a:stretch/>
        </p:blipFill>
        <p:spPr>
          <a:xfrm>
            <a:off x="4078200" y="1009363"/>
            <a:ext cx="4904249" cy="3479201"/>
          </a:xfrm>
          <a:prstGeom prst="rect">
            <a:avLst/>
          </a:prstGeom>
          <a:noFill/>
          <a:ln>
            <a:noFill/>
          </a:ln>
        </p:spPr>
      </p:pic>
      <p:sp>
        <p:nvSpPr>
          <p:cNvPr id="1156" name="Google Shape;1156;p55"/>
          <p:cNvSpPr txBox="1">
            <a:spLocks noGrp="1"/>
          </p:cNvSpPr>
          <p:nvPr>
            <p:ph type="title"/>
          </p:nvPr>
        </p:nvSpPr>
        <p:spPr>
          <a:xfrm>
            <a:off x="1597500" y="118525"/>
            <a:ext cx="5949000" cy="70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Features Used &amp; Correlation Heatmap</a:t>
            </a:r>
            <a:endParaRPr sz="2400"/>
          </a:p>
        </p:txBody>
      </p:sp>
      <p:sp>
        <p:nvSpPr>
          <p:cNvPr id="1157" name="Google Shape;1157;p55"/>
          <p:cNvSpPr txBox="1"/>
          <p:nvPr/>
        </p:nvSpPr>
        <p:spPr>
          <a:xfrm>
            <a:off x="232200" y="3216463"/>
            <a:ext cx="3744000" cy="1327500"/>
          </a:xfrm>
          <a:prstGeom prst="rect">
            <a:avLst/>
          </a:prstGeom>
          <a:noFill/>
          <a:ln>
            <a:noFill/>
          </a:ln>
        </p:spPr>
        <p:txBody>
          <a:bodyPr spcFirstLastPara="1" wrap="square" lIns="91425" tIns="91425" rIns="91425" bIns="91425" anchor="t" anchorCtr="0">
            <a:spAutoFit/>
          </a:bodyPr>
          <a:lstStyle/>
          <a:p>
            <a:pPr marL="457200" lvl="0" indent="-298450" algn="l" rtl="0">
              <a:lnSpc>
                <a:spcPct val="115000"/>
              </a:lnSpc>
              <a:spcBef>
                <a:spcPts val="0"/>
              </a:spcBef>
              <a:spcAft>
                <a:spcPts val="0"/>
              </a:spcAft>
              <a:buClr>
                <a:schemeClr val="dk1"/>
              </a:buClr>
              <a:buSzPts val="1100"/>
              <a:buFont typeface="Questrial"/>
              <a:buChar char="●"/>
            </a:pPr>
            <a:r>
              <a:rPr lang="en" sz="1100" b="1">
                <a:solidFill>
                  <a:schemeClr val="dk1"/>
                </a:solidFill>
                <a:latin typeface="Questrial"/>
                <a:ea typeface="Questrial"/>
                <a:cs typeface="Questrial"/>
                <a:sym typeface="Questrial"/>
              </a:rPr>
              <a:t>Numerical: </a:t>
            </a:r>
            <a:r>
              <a:rPr lang="en" sz="1100">
                <a:solidFill>
                  <a:schemeClr val="dk1"/>
                </a:solidFill>
                <a:latin typeface="Questrial"/>
                <a:ea typeface="Questrial"/>
                <a:cs typeface="Questrial"/>
                <a:sym typeface="Questrial"/>
              </a:rPr>
              <a:t>'X.8', 'X.10', 'X.11', 'X.12', 'X.14', 'X.23', 'X.25', 'X.26', 'X.28'</a:t>
            </a:r>
            <a:endParaRPr sz="1100">
              <a:solidFill>
                <a:schemeClr val="dk1"/>
              </a:solidFill>
              <a:latin typeface="Questrial"/>
              <a:ea typeface="Questrial"/>
              <a:cs typeface="Questrial"/>
              <a:sym typeface="Questrial"/>
            </a:endParaRPr>
          </a:p>
          <a:p>
            <a:pPr marL="457200" lvl="0" indent="-298450" algn="l" rtl="0">
              <a:lnSpc>
                <a:spcPct val="115000"/>
              </a:lnSpc>
              <a:spcBef>
                <a:spcPts val="0"/>
              </a:spcBef>
              <a:spcAft>
                <a:spcPts val="0"/>
              </a:spcAft>
              <a:buClr>
                <a:schemeClr val="dk1"/>
              </a:buClr>
              <a:buSzPts val="1100"/>
              <a:buFont typeface="Questrial"/>
              <a:buChar char="●"/>
            </a:pPr>
            <a:r>
              <a:rPr lang="en" sz="1100" b="1">
                <a:solidFill>
                  <a:schemeClr val="dk1"/>
                </a:solidFill>
                <a:latin typeface="Questrial"/>
                <a:ea typeface="Questrial"/>
                <a:cs typeface="Questrial"/>
                <a:sym typeface="Questrial"/>
              </a:rPr>
              <a:t>Categorical: </a:t>
            </a:r>
            <a:r>
              <a:rPr lang="en" sz="1100">
                <a:solidFill>
                  <a:schemeClr val="dk1"/>
                </a:solidFill>
                <a:latin typeface="Questrial"/>
                <a:ea typeface="Questrial"/>
                <a:cs typeface="Questrial"/>
                <a:sym typeface="Questrial"/>
              </a:rPr>
              <a:t>'X.7_Broker', 'X.13_Half-Yearly', 'X.19_passenger_cars', 'X.19_vans', 'X.20_Urban', 'X.21_Single_driver', 'X.27_P'</a:t>
            </a:r>
            <a:endParaRPr sz="1100">
              <a:solidFill>
                <a:schemeClr val="dk1"/>
              </a:solidFill>
              <a:latin typeface="Questrial"/>
              <a:ea typeface="Questrial"/>
              <a:cs typeface="Questrial"/>
              <a:sym typeface="Questrial"/>
            </a:endParaRPr>
          </a:p>
          <a:p>
            <a:pPr marL="457200" lvl="0" indent="-298450" algn="l" rtl="0">
              <a:lnSpc>
                <a:spcPct val="115000"/>
              </a:lnSpc>
              <a:spcBef>
                <a:spcPts val="0"/>
              </a:spcBef>
              <a:spcAft>
                <a:spcPts val="0"/>
              </a:spcAft>
              <a:buClr>
                <a:schemeClr val="dk1"/>
              </a:buClr>
              <a:buSzPts val="1100"/>
              <a:buFont typeface="Questrial"/>
              <a:buChar char="●"/>
            </a:pPr>
            <a:r>
              <a:rPr lang="en" sz="1100" b="1">
                <a:solidFill>
                  <a:schemeClr val="dk1"/>
                </a:solidFill>
                <a:latin typeface="Questrial"/>
                <a:ea typeface="Questrial"/>
                <a:cs typeface="Questrial"/>
                <a:sym typeface="Questrial"/>
              </a:rPr>
              <a:t>Prediction: </a:t>
            </a:r>
            <a:r>
              <a:rPr lang="en" sz="1100">
                <a:solidFill>
                  <a:schemeClr val="dk1"/>
                </a:solidFill>
                <a:latin typeface="Questrial"/>
                <a:ea typeface="Questrial"/>
                <a:cs typeface="Questrial"/>
                <a:sym typeface="Questrial"/>
              </a:rPr>
              <a:t>'LC', 'HALC', 'CS' </a:t>
            </a:r>
            <a:endParaRPr sz="1100">
              <a:solidFill>
                <a:schemeClr val="dk1"/>
              </a:solidFill>
              <a:latin typeface="Questrial"/>
              <a:ea typeface="Questrial"/>
              <a:cs typeface="Questrial"/>
              <a:sym typeface="Questrial"/>
            </a:endParaRPr>
          </a:p>
        </p:txBody>
      </p:sp>
      <p:sp>
        <p:nvSpPr>
          <p:cNvPr id="1158" name="Google Shape;1158;p55"/>
          <p:cNvSpPr txBox="1"/>
          <p:nvPr/>
        </p:nvSpPr>
        <p:spPr>
          <a:xfrm>
            <a:off x="232200" y="1258513"/>
            <a:ext cx="3744000" cy="700800"/>
          </a:xfrm>
          <a:prstGeom prst="rect">
            <a:avLst/>
          </a:prstGeom>
          <a:noFill/>
          <a:ln>
            <a:noFill/>
          </a:ln>
        </p:spPr>
        <p:txBody>
          <a:bodyPr spcFirstLastPara="1" wrap="square" lIns="91425" tIns="91425" rIns="91425" bIns="91425" anchor="ctr" anchorCtr="0">
            <a:noAutofit/>
          </a:bodyPr>
          <a:lstStyle/>
          <a:p>
            <a:pPr marL="457200" lvl="0" indent="-298450" algn="l" rtl="0">
              <a:lnSpc>
                <a:spcPct val="115000"/>
              </a:lnSpc>
              <a:spcBef>
                <a:spcPts val="0"/>
              </a:spcBef>
              <a:spcAft>
                <a:spcPts val="0"/>
              </a:spcAft>
              <a:buClr>
                <a:schemeClr val="dk1"/>
              </a:buClr>
              <a:buSzPts val="1100"/>
              <a:buFont typeface="Questrial"/>
              <a:buChar char="●"/>
            </a:pPr>
            <a:r>
              <a:rPr lang="en" sz="1100">
                <a:solidFill>
                  <a:schemeClr val="dk1"/>
                </a:solidFill>
                <a:latin typeface="Questrial"/>
                <a:ea typeface="Questrial"/>
                <a:cs typeface="Questrial"/>
                <a:sym typeface="Questrial"/>
              </a:rPr>
              <a:t>'X.9' and 'X.10' = 0.82</a:t>
            </a:r>
            <a:endParaRPr sz="1100">
              <a:solidFill>
                <a:schemeClr val="dk1"/>
              </a:solidFill>
              <a:latin typeface="Questrial"/>
              <a:ea typeface="Questrial"/>
              <a:cs typeface="Questrial"/>
              <a:sym typeface="Questrial"/>
            </a:endParaRPr>
          </a:p>
          <a:p>
            <a:pPr marL="457200" lvl="0" indent="-298450" algn="l" rtl="0">
              <a:lnSpc>
                <a:spcPct val="115000"/>
              </a:lnSpc>
              <a:spcBef>
                <a:spcPts val="0"/>
              </a:spcBef>
              <a:spcAft>
                <a:spcPts val="0"/>
              </a:spcAft>
              <a:buClr>
                <a:schemeClr val="dk1"/>
              </a:buClr>
              <a:buSzPts val="1100"/>
              <a:buFont typeface="Questrial"/>
              <a:buChar char="●"/>
            </a:pPr>
            <a:r>
              <a:rPr lang="en" sz="1100">
                <a:solidFill>
                  <a:schemeClr val="dk1"/>
                </a:solidFill>
                <a:latin typeface="Questrial"/>
                <a:ea typeface="Questrial"/>
                <a:cs typeface="Questrial"/>
                <a:sym typeface="Questrial"/>
              </a:rPr>
              <a:t>'X.24' and 'X.28' = 0.88</a:t>
            </a:r>
            <a:endParaRPr sz="1100">
              <a:solidFill>
                <a:schemeClr val="dk1"/>
              </a:solidFill>
              <a:latin typeface="Questrial"/>
              <a:ea typeface="Questrial"/>
              <a:cs typeface="Questrial"/>
              <a:sym typeface="Questrial"/>
            </a:endParaRPr>
          </a:p>
          <a:p>
            <a:pPr marL="457200" lvl="0" indent="-298450" algn="l" rtl="0">
              <a:lnSpc>
                <a:spcPct val="115000"/>
              </a:lnSpc>
              <a:spcBef>
                <a:spcPts val="0"/>
              </a:spcBef>
              <a:spcAft>
                <a:spcPts val="0"/>
              </a:spcAft>
              <a:buClr>
                <a:schemeClr val="dk1"/>
              </a:buClr>
              <a:buSzPts val="1100"/>
              <a:buFont typeface="Questrial"/>
              <a:buChar char="●"/>
            </a:pPr>
            <a:r>
              <a:rPr lang="en" sz="1100">
                <a:solidFill>
                  <a:schemeClr val="dk1"/>
                </a:solidFill>
                <a:latin typeface="Questrial"/>
                <a:ea typeface="Questrial"/>
                <a:cs typeface="Questrial"/>
                <a:sym typeface="Questrial"/>
              </a:rPr>
              <a:t>'X.26' and 'X.19_motorbikes' = -0.8</a:t>
            </a:r>
            <a:endParaRPr sz="1100">
              <a:solidFill>
                <a:schemeClr val="dk1"/>
              </a:solidFill>
              <a:latin typeface="Questrial"/>
              <a:ea typeface="Questrial"/>
              <a:cs typeface="Questrial"/>
              <a:sym typeface="Questrial"/>
            </a:endParaRPr>
          </a:p>
        </p:txBody>
      </p:sp>
      <p:cxnSp>
        <p:nvCxnSpPr>
          <p:cNvPr id="1159" name="Google Shape;1159;p55"/>
          <p:cNvCxnSpPr/>
          <p:nvPr/>
        </p:nvCxnSpPr>
        <p:spPr>
          <a:xfrm>
            <a:off x="230243" y="893540"/>
            <a:ext cx="9000" cy="2790900"/>
          </a:xfrm>
          <a:prstGeom prst="straightConnector1">
            <a:avLst/>
          </a:prstGeom>
          <a:noFill/>
          <a:ln w="38100" cap="flat" cmpd="sng">
            <a:solidFill>
              <a:srgbClr val="C52626"/>
            </a:solidFill>
            <a:prstDash val="solid"/>
            <a:round/>
            <a:headEnd type="none" w="med" len="med"/>
            <a:tailEnd type="none" w="med" len="med"/>
          </a:ln>
        </p:spPr>
      </p:cxnSp>
      <p:sp>
        <p:nvSpPr>
          <p:cNvPr id="1160" name="Google Shape;1160;p55"/>
          <p:cNvSpPr/>
          <p:nvPr/>
        </p:nvSpPr>
        <p:spPr>
          <a:xfrm>
            <a:off x="161543" y="1065463"/>
            <a:ext cx="146400" cy="143700"/>
          </a:xfrm>
          <a:prstGeom prst="ellipse">
            <a:avLst/>
          </a:prstGeom>
          <a:solidFill>
            <a:srgbClr val="C52626"/>
          </a:solidFill>
          <a:ln w="9525" cap="flat" cmpd="sng">
            <a:solidFill>
              <a:srgbClr val="C526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5"/>
          <p:cNvSpPr/>
          <p:nvPr/>
        </p:nvSpPr>
        <p:spPr>
          <a:xfrm>
            <a:off x="161543" y="2135411"/>
            <a:ext cx="146400" cy="143700"/>
          </a:xfrm>
          <a:prstGeom prst="ellipse">
            <a:avLst/>
          </a:prstGeom>
          <a:solidFill>
            <a:srgbClr val="C52626"/>
          </a:solidFill>
          <a:ln w="9525" cap="flat" cmpd="sng">
            <a:solidFill>
              <a:srgbClr val="C526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5"/>
          <p:cNvSpPr/>
          <p:nvPr/>
        </p:nvSpPr>
        <p:spPr>
          <a:xfrm>
            <a:off x="161543" y="3049345"/>
            <a:ext cx="146400" cy="143700"/>
          </a:xfrm>
          <a:prstGeom prst="ellipse">
            <a:avLst/>
          </a:prstGeom>
          <a:solidFill>
            <a:srgbClr val="C52626"/>
          </a:solidFill>
          <a:ln w="9525" cap="flat" cmpd="sng">
            <a:solidFill>
              <a:srgbClr val="C526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5"/>
          <p:cNvSpPr txBox="1"/>
          <p:nvPr/>
        </p:nvSpPr>
        <p:spPr>
          <a:xfrm>
            <a:off x="307950" y="1009363"/>
            <a:ext cx="2633100" cy="255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b="1">
                <a:solidFill>
                  <a:schemeClr val="accent2"/>
                </a:solidFill>
                <a:latin typeface="Questrial"/>
                <a:ea typeface="Questrial"/>
                <a:cs typeface="Questrial"/>
                <a:sym typeface="Questrial"/>
              </a:rPr>
              <a:t>Columns with correlation &gt; |0.8| </a:t>
            </a:r>
            <a:endParaRPr sz="1300" b="1">
              <a:solidFill>
                <a:schemeClr val="accent2"/>
              </a:solidFill>
              <a:latin typeface="Questrial"/>
              <a:ea typeface="Questrial"/>
              <a:cs typeface="Questrial"/>
              <a:sym typeface="Questrial"/>
            </a:endParaRPr>
          </a:p>
        </p:txBody>
      </p:sp>
      <p:sp>
        <p:nvSpPr>
          <p:cNvPr id="1164" name="Google Shape;1164;p55"/>
          <p:cNvSpPr txBox="1"/>
          <p:nvPr/>
        </p:nvSpPr>
        <p:spPr>
          <a:xfrm>
            <a:off x="307950" y="2079300"/>
            <a:ext cx="2633100" cy="255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b="1">
                <a:solidFill>
                  <a:schemeClr val="accent2"/>
                </a:solidFill>
                <a:latin typeface="Questrial"/>
                <a:ea typeface="Questrial"/>
                <a:cs typeface="Questrial"/>
                <a:sym typeface="Questrial"/>
              </a:rPr>
              <a:t>Columns dropped</a:t>
            </a:r>
            <a:endParaRPr sz="1300" b="1">
              <a:solidFill>
                <a:schemeClr val="accent2"/>
              </a:solidFill>
              <a:latin typeface="Questrial"/>
              <a:ea typeface="Questrial"/>
              <a:cs typeface="Questrial"/>
              <a:sym typeface="Questrial"/>
            </a:endParaRPr>
          </a:p>
        </p:txBody>
      </p:sp>
      <p:sp>
        <p:nvSpPr>
          <p:cNvPr id="1165" name="Google Shape;1165;p55"/>
          <p:cNvSpPr txBox="1"/>
          <p:nvPr/>
        </p:nvSpPr>
        <p:spPr>
          <a:xfrm>
            <a:off x="307950" y="2993225"/>
            <a:ext cx="2633100" cy="255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b="1">
                <a:solidFill>
                  <a:schemeClr val="accent2"/>
                </a:solidFill>
                <a:latin typeface="Questrial"/>
                <a:ea typeface="Questrial"/>
                <a:cs typeface="Questrial"/>
                <a:sym typeface="Questrial"/>
              </a:rPr>
              <a:t>Final features used</a:t>
            </a:r>
            <a:endParaRPr sz="1300" b="1">
              <a:solidFill>
                <a:schemeClr val="accent2"/>
              </a:solidFill>
              <a:latin typeface="Questrial"/>
              <a:ea typeface="Questrial"/>
              <a:cs typeface="Questrial"/>
              <a:sym typeface="Quest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169"/>
        <p:cNvGrpSpPr/>
        <p:nvPr/>
      </p:nvGrpSpPr>
      <p:grpSpPr>
        <a:xfrm>
          <a:off x="0" y="0"/>
          <a:ext cx="0" cy="0"/>
          <a:chOff x="0" y="0"/>
          <a:chExt cx="0" cy="0"/>
        </a:xfrm>
      </p:grpSpPr>
      <p:sp>
        <p:nvSpPr>
          <p:cNvPr id="1170" name="Google Shape;1170;p56"/>
          <p:cNvSpPr/>
          <p:nvPr/>
        </p:nvSpPr>
        <p:spPr>
          <a:xfrm>
            <a:off x="1538400" y="4914300"/>
            <a:ext cx="1516800" cy="229200"/>
          </a:xfrm>
          <a:prstGeom prst="rect">
            <a:avLst/>
          </a:prstGeom>
          <a:solidFill>
            <a:srgbClr val="F3F3F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dk1"/>
                </a:solidFill>
                <a:latin typeface="Questrial"/>
                <a:ea typeface="Questrial"/>
                <a:cs typeface="Questrial"/>
                <a:sym typeface="Questrial"/>
              </a:rPr>
              <a:t>Introduction</a:t>
            </a:r>
            <a:endParaRPr sz="900" b="1">
              <a:solidFill>
                <a:schemeClr val="dk1"/>
              </a:solidFill>
              <a:latin typeface="Questrial"/>
              <a:ea typeface="Questrial"/>
              <a:cs typeface="Questrial"/>
              <a:sym typeface="Questrial"/>
            </a:endParaRPr>
          </a:p>
        </p:txBody>
      </p:sp>
      <p:sp>
        <p:nvSpPr>
          <p:cNvPr id="1171" name="Google Shape;1171;p56"/>
          <p:cNvSpPr/>
          <p:nvPr/>
        </p:nvSpPr>
        <p:spPr>
          <a:xfrm>
            <a:off x="3055200" y="4914300"/>
            <a:ext cx="1573444" cy="229200"/>
          </a:xfrm>
          <a:prstGeom prst="rect">
            <a:avLst/>
          </a:prstGeom>
          <a:solidFill>
            <a:srgbClr val="F3F3F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chemeClr val="dk1"/>
                </a:solidFill>
                <a:latin typeface="Questrial"/>
                <a:ea typeface="Questrial"/>
                <a:cs typeface="Questrial"/>
                <a:sym typeface="Questrial"/>
              </a:rPr>
              <a:t>Exploratory Data Analysis</a:t>
            </a:r>
            <a:endParaRPr b="1" dirty="0">
              <a:solidFill>
                <a:schemeClr val="dk1"/>
              </a:solidFill>
              <a:latin typeface="Questrial"/>
              <a:ea typeface="Questrial"/>
              <a:cs typeface="Questrial"/>
              <a:sym typeface="Questrial"/>
            </a:endParaRPr>
          </a:p>
        </p:txBody>
      </p:sp>
      <p:sp>
        <p:nvSpPr>
          <p:cNvPr id="1172" name="Google Shape;1172;p56"/>
          <p:cNvSpPr/>
          <p:nvPr/>
        </p:nvSpPr>
        <p:spPr>
          <a:xfrm>
            <a:off x="4572000" y="4914300"/>
            <a:ext cx="1516800" cy="2292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lt1"/>
                </a:solidFill>
                <a:latin typeface="Questrial"/>
                <a:ea typeface="Questrial"/>
                <a:cs typeface="Questrial"/>
                <a:sym typeface="Questrial"/>
              </a:rPr>
              <a:t>Models &amp; Results</a:t>
            </a:r>
            <a:endParaRPr b="1">
              <a:solidFill>
                <a:schemeClr val="lt1"/>
              </a:solidFill>
              <a:latin typeface="Questrial"/>
              <a:ea typeface="Questrial"/>
              <a:cs typeface="Questrial"/>
              <a:sym typeface="Questrial"/>
            </a:endParaRPr>
          </a:p>
        </p:txBody>
      </p:sp>
      <p:sp>
        <p:nvSpPr>
          <p:cNvPr id="1173" name="Google Shape;1173;p56"/>
          <p:cNvSpPr/>
          <p:nvPr/>
        </p:nvSpPr>
        <p:spPr>
          <a:xfrm>
            <a:off x="6088800" y="4914300"/>
            <a:ext cx="1516800" cy="229200"/>
          </a:xfrm>
          <a:prstGeom prst="rect">
            <a:avLst/>
          </a:prstGeom>
          <a:solidFill>
            <a:srgbClr val="F3F3F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dk1"/>
                </a:solidFill>
                <a:latin typeface="Questrial"/>
                <a:ea typeface="Questrial"/>
                <a:cs typeface="Questrial"/>
                <a:sym typeface="Questrial"/>
              </a:rPr>
              <a:t>Business Implications  </a:t>
            </a:r>
            <a:endParaRPr b="1">
              <a:latin typeface="Questrial"/>
              <a:ea typeface="Questrial"/>
              <a:cs typeface="Questrial"/>
              <a:sym typeface="Questrial"/>
            </a:endParaRPr>
          </a:p>
        </p:txBody>
      </p:sp>
      <p:graphicFrame>
        <p:nvGraphicFramePr>
          <p:cNvPr id="1174" name="Google Shape;1174;p56"/>
          <p:cNvGraphicFramePr/>
          <p:nvPr/>
        </p:nvGraphicFramePr>
        <p:xfrm>
          <a:off x="389888" y="633350"/>
          <a:ext cx="4005025" cy="3727780"/>
        </p:xfrm>
        <a:graphic>
          <a:graphicData uri="http://schemas.openxmlformats.org/drawingml/2006/table">
            <a:tbl>
              <a:tblPr>
                <a:noFill/>
                <a:tableStyleId>{0D15049B-4F16-471C-A5BA-64584ADBC90E}</a:tableStyleId>
              </a:tblPr>
              <a:tblGrid>
                <a:gridCol w="1075750">
                  <a:extLst>
                    <a:ext uri="{9D8B030D-6E8A-4147-A177-3AD203B41FA5}">
                      <a16:colId xmlns:a16="http://schemas.microsoft.com/office/drawing/2014/main" val="20000"/>
                    </a:ext>
                  </a:extLst>
                </a:gridCol>
                <a:gridCol w="1200875">
                  <a:extLst>
                    <a:ext uri="{9D8B030D-6E8A-4147-A177-3AD203B41FA5}">
                      <a16:colId xmlns:a16="http://schemas.microsoft.com/office/drawing/2014/main" val="20001"/>
                    </a:ext>
                  </a:extLst>
                </a:gridCol>
                <a:gridCol w="717350">
                  <a:extLst>
                    <a:ext uri="{9D8B030D-6E8A-4147-A177-3AD203B41FA5}">
                      <a16:colId xmlns:a16="http://schemas.microsoft.com/office/drawing/2014/main" val="20002"/>
                    </a:ext>
                  </a:extLst>
                </a:gridCol>
                <a:gridCol w="1011050">
                  <a:extLst>
                    <a:ext uri="{9D8B030D-6E8A-4147-A177-3AD203B41FA5}">
                      <a16:colId xmlns:a16="http://schemas.microsoft.com/office/drawing/2014/main" val="20003"/>
                    </a:ext>
                  </a:extLst>
                </a:gridCol>
              </a:tblGrid>
              <a:tr h="373350">
                <a:tc gridSpan="4">
                  <a:txBody>
                    <a:bodyPr/>
                    <a:lstStyle/>
                    <a:p>
                      <a:pPr marL="0" lvl="0" indent="0" algn="ctr" rtl="0">
                        <a:lnSpc>
                          <a:spcPct val="100000"/>
                        </a:lnSpc>
                        <a:spcBef>
                          <a:spcPts val="0"/>
                        </a:spcBef>
                        <a:spcAft>
                          <a:spcPts val="0"/>
                        </a:spcAft>
                        <a:buNone/>
                      </a:pPr>
                      <a:r>
                        <a:rPr lang="en" sz="1600" b="1">
                          <a:solidFill>
                            <a:schemeClr val="lt1"/>
                          </a:solidFill>
                          <a:latin typeface="Questrial"/>
                          <a:ea typeface="Questrial"/>
                          <a:cs typeface="Questrial"/>
                          <a:sym typeface="Questrial"/>
                        </a:rPr>
                        <a:t>Regression *</a:t>
                      </a:r>
                      <a:endParaRPr sz="1600" b="1">
                        <a:solidFill>
                          <a:schemeClr val="lt1"/>
                        </a:solidFill>
                        <a:latin typeface="Questrial"/>
                        <a:ea typeface="Questrial"/>
                        <a:cs typeface="Questrial"/>
                        <a:sym typeface="Questrial"/>
                      </a:endParaRPr>
                    </a:p>
                    <a:p>
                      <a:pPr marL="0" lvl="0" indent="0" algn="ctr" rtl="0">
                        <a:lnSpc>
                          <a:spcPct val="100000"/>
                        </a:lnSpc>
                        <a:spcBef>
                          <a:spcPts val="0"/>
                        </a:spcBef>
                        <a:spcAft>
                          <a:spcPts val="0"/>
                        </a:spcAft>
                        <a:buNone/>
                      </a:pPr>
                      <a:r>
                        <a:rPr lang="en" sz="1600" b="1">
                          <a:solidFill>
                            <a:schemeClr val="lt1"/>
                          </a:solidFill>
                          <a:latin typeface="Questrial"/>
                          <a:ea typeface="Questrial"/>
                          <a:cs typeface="Questrial"/>
                          <a:sym typeface="Questrial"/>
                        </a:rPr>
                        <a:t>—</a:t>
                      </a:r>
                      <a:endParaRPr sz="1600" b="1">
                        <a:solidFill>
                          <a:schemeClr val="lt1"/>
                        </a:solidFill>
                        <a:latin typeface="Questrial"/>
                        <a:ea typeface="Questrial"/>
                        <a:cs typeface="Questrial"/>
                        <a:sym typeface="Questrial"/>
                      </a:endParaRPr>
                    </a:p>
                    <a:p>
                      <a:pPr marL="0" lvl="0" indent="0" algn="ctr" rtl="0">
                        <a:lnSpc>
                          <a:spcPct val="100000"/>
                        </a:lnSpc>
                        <a:spcBef>
                          <a:spcPts val="0"/>
                        </a:spcBef>
                        <a:spcAft>
                          <a:spcPts val="0"/>
                        </a:spcAft>
                        <a:buNone/>
                      </a:pPr>
                      <a:r>
                        <a:rPr lang="en">
                          <a:solidFill>
                            <a:schemeClr val="lt1"/>
                          </a:solidFill>
                          <a:latin typeface="Questrial"/>
                          <a:ea typeface="Questrial"/>
                          <a:cs typeface="Questrial"/>
                          <a:sym typeface="Questrial"/>
                        </a:rPr>
                        <a:t>Prediction Target: LC &amp; HALC</a:t>
                      </a:r>
                      <a:endParaRPr>
                        <a:solidFill>
                          <a:schemeClr val="lt1"/>
                        </a:solidFill>
                        <a:latin typeface="Questrial"/>
                        <a:ea typeface="Questrial"/>
                        <a:cs typeface="Questrial"/>
                        <a:sym typeface="Questrial"/>
                      </a:endParaRPr>
                    </a:p>
                    <a:p>
                      <a:pPr marL="0" lvl="0" indent="0" algn="ctr" rtl="0">
                        <a:lnSpc>
                          <a:spcPct val="100000"/>
                        </a:lnSpc>
                        <a:spcBef>
                          <a:spcPts val="0"/>
                        </a:spcBef>
                        <a:spcAft>
                          <a:spcPts val="0"/>
                        </a:spcAft>
                        <a:buNone/>
                      </a:pPr>
                      <a:r>
                        <a:rPr lang="en">
                          <a:solidFill>
                            <a:schemeClr val="lt1"/>
                          </a:solidFill>
                          <a:latin typeface="Questrial"/>
                          <a:ea typeface="Questrial"/>
                          <a:cs typeface="Questrial"/>
                          <a:sym typeface="Questrial"/>
                        </a:rPr>
                        <a:t>Evaluation Metric: RMSE</a:t>
                      </a:r>
                      <a:endParaRPr>
                        <a:solidFill>
                          <a:schemeClr val="lt1"/>
                        </a:solidFill>
                        <a:latin typeface="Questrial"/>
                        <a:ea typeface="Questrial"/>
                        <a:cs typeface="Questrial"/>
                        <a:sym typeface="Questrial"/>
                      </a:endParaRPr>
                    </a:p>
                  </a:txBody>
                  <a:tcPr marL="91425" marR="91425" marT="91425" marB="91425" anchor="ctr">
                    <a:lnL w="9525" cap="flat" cmpd="sng">
                      <a:solidFill>
                        <a:srgbClr val="C52626">
                          <a:alpha val="0"/>
                        </a:srgbClr>
                      </a:solidFill>
                      <a:prstDash val="solid"/>
                      <a:round/>
                      <a:headEnd type="none" w="sm" len="sm"/>
                      <a:tailEnd type="none" w="sm" len="sm"/>
                    </a:lnL>
                    <a:lnR w="9525" cap="flat" cmpd="sng">
                      <a:solidFill>
                        <a:srgbClr val="C52626">
                          <a:alpha val="0"/>
                        </a:srgbClr>
                      </a:solidFill>
                      <a:prstDash val="solid"/>
                      <a:round/>
                      <a:headEnd type="none" w="sm" len="sm"/>
                      <a:tailEnd type="none" w="sm" len="sm"/>
                    </a:lnR>
                    <a:lnT w="9525" cap="flat" cmpd="sng">
                      <a:solidFill>
                        <a:srgbClr val="C52626">
                          <a:alpha val="0"/>
                        </a:srgbClr>
                      </a:solidFill>
                      <a:prstDash val="solid"/>
                      <a:round/>
                      <a:headEnd type="none" w="sm" len="sm"/>
                      <a:tailEnd type="none" w="sm" len="sm"/>
                    </a:lnT>
                    <a:lnB w="9525" cap="flat" cmpd="sng">
                      <a:solidFill>
                        <a:srgbClr val="C52626">
                          <a:alpha val="0"/>
                        </a:srgbClr>
                      </a:solidFill>
                      <a:prstDash val="solid"/>
                      <a:round/>
                      <a:headEnd type="none" w="sm" len="sm"/>
                      <a:tailEnd type="none" w="sm" len="sm"/>
                    </a:lnB>
                    <a:solidFill>
                      <a:schemeClr val="accent2"/>
                    </a:solidFill>
                  </a:tcPr>
                </a:tc>
                <a:tc hMerge="1">
                  <a:txBody>
                    <a:bodyPr/>
                    <a:lstStyle/>
                    <a:p>
                      <a:endParaRPr lang="en-VN"/>
                    </a:p>
                  </a:txBody>
                  <a:tcPr/>
                </a:tc>
                <a:tc hMerge="1">
                  <a:txBody>
                    <a:bodyPr/>
                    <a:lstStyle/>
                    <a:p>
                      <a:endParaRPr lang="en-VN"/>
                    </a:p>
                  </a:txBody>
                  <a:tcPr/>
                </a:tc>
                <a:tc hMerge="1">
                  <a:txBody>
                    <a:bodyPr/>
                    <a:lstStyle/>
                    <a:p>
                      <a:endParaRPr lang="en-VN"/>
                    </a:p>
                  </a:txBody>
                  <a:tcPr/>
                </a:tc>
                <a:extLst>
                  <a:ext uri="{0D108BD9-81ED-4DB2-BD59-A6C34878D82A}">
                    <a16:rowId xmlns:a16="http://schemas.microsoft.com/office/drawing/2014/main" val="10000"/>
                  </a:ext>
                </a:extLst>
              </a:tr>
              <a:tr h="412500">
                <a:tc>
                  <a:txBody>
                    <a:bodyPr/>
                    <a:lstStyle/>
                    <a:p>
                      <a:pPr marL="0" lvl="0" indent="0" algn="ctr" rtl="0">
                        <a:spcBef>
                          <a:spcPts val="0"/>
                        </a:spcBef>
                        <a:spcAft>
                          <a:spcPts val="0"/>
                        </a:spcAft>
                        <a:buNone/>
                      </a:pPr>
                      <a:r>
                        <a:rPr lang="en" sz="1300" b="1">
                          <a:solidFill>
                            <a:schemeClr val="accent2"/>
                          </a:solidFill>
                          <a:latin typeface="Questrial"/>
                          <a:ea typeface="Questrial"/>
                          <a:cs typeface="Questrial"/>
                          <a:sym typeface="Questrial"/>
                        </a:rPr>
                        <a:t>Model Type</a:t>
                      </a:r>
                      <a:endParaRPr sz="1300" b="1">
                        <a:solidFill>
                          <a:schemeClr val="accent2"/>
                        </a:solidFill>
                        <a:latin typeface="Questrial"/>
                        <a:ea typeface="Questrial"/>
                        <a:cs typeface="Questrial"/>
                        <a:sym typeface="Questrial"/>
                      </a:endParaRPr>
                    </a:p>
                  </a:txBody>
                  <a:tcPr marL="91425" marR="91425" marT="91425" marB="91425" anchor="ctr">
                    <a:lnL w="9525" cap="flat" cmpd="sng">
                      <a:solidFill>
                        <a:srgbClr val="C52626">
                          <a:alpha val="0"/>
                        </a:srgbClr>
                      </a:solidFill>
                      <a:prstDash val="solid"/>
                      <a:round/>
                      <a:headEnd type="none" w="sm" len="sm"/>
                      <a:tailEnd type="none" w="sm" len="sm"/>
                    </a:lnL>
                    <a:lnR w="9525" cap="flat" cmpd="sng">
                      <a:solidFill>
                        <a:srgbClr val="C52626">
                          <a:alpha val="0"/>
                        </a:srgbClr>
                      </a:solidFill>
                      <a:prstDash val="solid"/>
                      <a:round/>
                      <a:headEnd type="none" w="sm" len="sm"/>
                      <a:tailEnd type="none" w="sm" len="sm"/>
                    </a:lnR>
                    <a:lnT w="9525" cap="flat" cmpd="sng">
                      <a:solidFill>
                        <a:srgbClr val="C52626">
                          <a:alpha val="0"/>
                        </a:srgbClr>
                      </a:solidFill>
                      <a:prstDash val="solid"/>
                      <a:round/>
                      <a:headEnd type="none" w="sm" len="sm"/>
                      <a:tailEnd type="none" w="sm" len="sm"/>
                    </a:lnT>
                    <a:lnB w="19050" cap="flat" cmpd="sng">
                      <a:solidFill>
                        <a:srgbClr val="C52626"/>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300" b="1">
                          <a:solidFill>
                            <a:schemeClr val="accent2"/>
                          </a:solidFill>
                          <a:latin typeface="Questrial"/>
                          <a:ea typeface="Questrial"/>
                          <a:cs typeface="Questrial"/>
                          <a:sym typeface="Questrial"/>
                        </a:rPr>
                        <a:t>Model</a:t>
                      </a:r>
                      <a:endParaRPr sz="1300" b="1">
                        <a:solidFill>
                          <a:schemeClr val="accent2"/>
                        </a:solidFill>
                        <a:latin typeface="Questrial"/>
                        <a:ea typeface="Questrial"/>
                        <a:cs typeface="Questrial"/>
                        <a:sym typeface="Questrial"/>
                      </a:endParaRPr>
                    </a:p>
                  </a:txBody>
                  <a:tcPr marL="91425" marR="91425" marT="91425" marB="91425" anchor="ctr">
                    <a:lnL w="9525" cap="flat" cmpd="sng">
                      <a:solidFill>
                        <a:srgbClr val="C52626">
                          <a:alpha val="0"/>
                        </a:srgbClr>
                      </a:solidFill>
                      <a:prstDash val="solid"/>
                      <a:round/>
                      <a:headEnd type="none" w="sm" len="sm"/>
                      <a:tailEnd type="none" w="sm" len="sm"/>
                    </a:lnL>
                    <a:lnR w="9525" cap="flat" cmpd="sng">
                      <a:solidFill>
                        <a:srgbClr val="C52626">
                          <a:alpha val="0"/>
                        </a:srgbClr>
                      </a:solidFill>
                      <a:prstDash val="solid"/>
                      <a:round/>
                      <a:headEnd type="none" w="sm" len="sm"/>
                      <a:tailEnd type="none" w="sm" len="sm"/>
                    </a:lnR>
                    <a:lnT w="9525" cap="flat" cmpd="sng">
                      <a:solidFill>
                        <a:srgbClr val="C52626">
                          <a:alpha val="0"/>
                        </a:srgbClr>
                      </a:solidFill>
                      <a:prstDash val="solid"/>
                      <a:round/>
                      <a:headEnd type="none" w="sm" len="sm"/>
                      <a:tailEnd type="none" w="sm" len="sm"/>
                    </a:lnT>
                    <a:lnB w="19050" cap="flat" cmpd="sng">
                      <a:solidFill>
                        <a:srgbClr val="C52626"/>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300" b="1">
                          <a:solidFill>
                            <a:schemeClr val="accent2"/>
                          </a:solidFill>
                          <a:latin typeface="Questrial"/>
                          <a:ea typeface="Questrial"/>
                          <a:cs typeface="Questrial"/>
                          <a:sym typeface="Questrial"/>
                        </a:rPr>
                        <a:t>LC</a:t>
                      </a:r>
                      <a:endParaRPr sz="1300" b="1">
                        <a:solidFill>
                          <a:schemeClr val="accent2"/>
                        </a:solidFill>
                        <a:latin typeface="Questrial"/>
                        <a:ea typeface="Questrial"/>
                        <a:cs typeface="Questrial"/>
                        <a:sym typeface="Questrial"/>
                      </a:endParaRPr>
                    </a:p>
                  </a:txBody>
                  <a:tcPr marL="91425" marR="91425" marT="91425" marB="91425" anchor="ctr">
                    <a:lnL w="9525" cap="flat" cmpd="sng">
                      <a:solidFill>
                        <a:srgbClr val="C52626">
                          <a:alpha val="0"/>
                        </a:srgbClr>
                      </a:solidFill>
                      <a:prstDash val="solid"/>
                      <a:round/>
                      <a:headEnd type="none" w="sm" len="sm"/>
                      <a:tailEnd type="none" w="sm" len="sm"/>
                    </a:lnL>
                    <a:lnR w="9525" cap="flat" cmpd="sng">
                      <a:solidFill>
                        <a:srgbClr val="C52626">
                          <a:alpha val="0"/>
                        </a:srgbClr>
                      </a:solidFill>
                      <a:prstDash val="solid"/>
                      <a:round/>
                      <a:headEnd type="none" w="sm" len="sm"/>
                      <a:tailEnd type="none" w="sm" len="sm"/>
                    </a:lnR>
                    <a:lnT w="9525" cap="flat" cmpd="sng">
                      <a:solidFill>
                        <a:srgbClr val="C52626">
                          <a:alpha val="0"/>
                        </a:srgbClr>
                      </a:solidFill>
                      <a:prstDash val="solid"/>
                      <a:round/>
                      <a:headEnd type="none" w="sm" len="sm"/>
                      <a:tailEnd type="none" w="sm" len="sm"/>
                    </a:lnT>
                    <a:lnB w="19050" cap="flat" cmpd="sng">
                      <a:solidFill>
                        <a:srgbClr val="C52626"/>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300" b="1">
                          <a:solidFill>
                            <a:schemeClr val="accent2"/>
                          </a:solidFill>
                          <a:latin typeface="Questrial"/>
                          <a:ea typeface="Questrial"/>
                          <a:cs typeface="Questrial"/>
                          <a:sym typeface="Questrial"/>
                        </a:rPr>
                        <a:t>HALC</a:t>
                      </a:r>
                      <a:endParaRPr sz="1300" b="1">
                        <a:solidFill>
                          <a:schemeClr val="accent2"/>
                        </a:solidFill>
                        <a:latin typeface="Questrial"/>
                        <a:ea typeface="Questrial"/>
                        <a:cs typeface="Questrial"/>
                        <a:sym typeface="Questrial"/>
                      </a:endParaRPr>
                    </a:p>
                  </a:txBody>
                  <a:tcPr marL="91425" marR="91425" marT="91425" marB="91425" anchor="ctr">
                    <a:lnL w="9525" cap="flat" cmpd="sng">
                      <a:solidFill>
                        <a:srgbClr val="C52626">
                          <a:alpha val="0"/>
                        </a:srgbClr>
                      </a:solidFill>
                      <a:prstDash val="solid"/>
                      <a:round/>
                      <a:headEnd type="none" w="sm" len="sm"/>
                      <a:tailEnd type="none" w="sm" len="sm"/>
                    </a:lnL>
                    <a:lnR w="9525" cap="flat" cmpd="sng">
                      <a:solidFill>
                        <a:srgbClr val="C52626">
                          <a:alpha val="0"/>
                        </a:srgbClr>
                      </a:solidFill>
                      <a:prstDash val="solid"/>
                      <a:round/>
                      <a:headEnd type="none" w="sm" len="sm"/>
                      <a:tailEnd type="none" w="sm" len="sm"/>
                    </a:lnR>
                    <a:lnT w="9525" cap="flat" cmpd="sng">
                      <a:solidFill>
                        <a:srgbClr val="C52626">
                          <a:alpha val="0"/>
                        </a:srgbClr>
                      </a:solidFill>
                      <a:prstDash val="solid"/>
                      <a:round/>
                      <a:headEnd type="none" w="sm" len="sm"/>
                      <a:tailEnd type="none" w="sm" len="sm"/>
                    </a:lnT>
                    <a:lnB w="19050" cap="flat" cmpd="sng">
                      <a:solidFill>
                        <a:srgbClr val="C52626"/>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529925">
                <a:tc>
                  <a:txBody>
                    <a:bodyPr/>
                    <a:lstStyle/>
                    <a:p>
                      <a:pPr marL="0" lvl="0" indent="0" algn="ctr" rtl="0">
                        <a:spcBef>
                          <a:spcPts val="0"/>
                        </a:spcBef>
                        <a:spcAft>
                          <a:spcPts val="0"/>
                        </a:spcAft>
                        <a:buNone/>
                      </a:pPr>
                      <a:r>
                        <a:rPr lang="en" sz="1300" b="1">
                          <a:solidFill>
                            <a:schemeClr val="accent2"/>
                          </a:solidFill>
                          <a:latin typeface="Questrial"/>
                          <a:ea typeface="Questrial"/>
                          <a:cs typeface="Questrial"/>
                          <a:sym typeface="Questrial"/>
                        </a:rPr>
                        <a:t>Linear</a:t>
                      </a:r>
                      <a:endParaRPr sz="1300" b="1">
                        <a:solidFill>
                          <a:schemeClr val="accent2"/>
                        </a:solidFill>
                        <a:latin typeface="Questrial"/>
                        <a:ea typeface="Questrial"/>
                        <a:cs typeface="Questrial"/>
                        <a:sym typeface="Questrial"/>
                      </a:endParaRPr>
                    </a:p>
                  </a:txBody>
                  <a:tcPr marL="91425" marR="91425" marT="91425" marB="91425" anchor="ctr">
                    <a:lnL w="9525" cap="flat" cmpd="sng">
                      <a:solidFill>
                        <a:srgbClr val="C52626">
                          <a:alpha val="0"/>
                        </a:srgbClr>
                      </a:solidFill>
                      <a:prstDash val="solid"/>
                      <a:round/>
                      <a:headEnd type="none" w="sm" len="sm"/>
                      <a:tailEnd type="none" w="sm" len="sm"/>
                    </a:lnL>
                    <a:lnR w="9525" cap="flat" cmpd="sng">
                      <a:solidFill>
                        <a:srgbClr val="C52626">
                          <a:alpha val="0"/>
                        </a:srgbClr>
                      </a:solidFill>
                      <a:prstDash val="solid"/>
                      <a:round/>
                      <a:headEnd type="none" w="sm" len="sm"/>
                      <a:tailEnd type="none" w="sm" len="sm"/>
                    </a:lnR>
                    <a:lnT w="19050" cap="flat" cmpd="sng">
                      <a:solidFill>
                        <a:srgbClr val="C52626"/>
                      </a:solidFill>
                      <a:prstDash val="solid"/>
                      <a:round/>
                      <a:headEnd type="none" w="sm" len="sm"/>
                      <a:tailEnd type="none" w="sm" len="sm"/>
                    </a:lnT>
                    <a:lnB w="19050" cap="flat" cmpd="sng">
                      <a:solidFill>
                        <a:srgbClr val="C52626"/>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300">
                          <a:solidFill>
                            <a:schemeClr val="accent2"/>
                          </a:solidFill>
                          <a:latin typeface="Questrial"/>
                          <a:ea typeface="Questrial"/>
                          <a:cs typeface="Questrial"/>
                          <a:sym typeface="Questrial"/>
                        </a:rPr>
                        <a:t>Tweedie Regression</a:t>
                      </a:r>
                      <a:endParaRPr sz="1300">
                        <a:solidFill>
                          <a:schemeClr val="accent2"/>
                        </a:solidFill>
                        <a:latin typeface="Questrial"/>
                        <a:ea typeface="Questrial"/>
                        <a:cs typeface="Questrial"/>
                        <a:sym typeface="Questrial"/>
                      </a:endParaRPr>
                    </a:p>
                  </a:txBody>
                  <a:tcPr marL="91425" marR="91425" marT="91425" marB="91425" anchor="ctr">
                    <a:lnL w="9525" cap="flat" cmpd="sng">
                      <a:solidFill>
                        <a:srgbClr val="C52626">
                          <a:alpha val="0"/>
                        </a:srgbClr>
                      </a:solidFill>
                      <a:prstDash val="solid"/>
                      <a:round/>
                      <a:headEnd type="none" w="sm" len="sm"/>
                      <a:tailEnd type="none" w="sm" len="sm"/>
                    </a:lnL>
                    <a:lnR w="9525" cap="flat" cmpd="sng">
                      <a:solidFill>
                        <a:srgbClr val="C52626">
                          <a:alpha val="0"/>
                        </a:srgbClr>
                      </a:solidFill>
                      <a:prstDash val="solid"/>
                      <a:round/>
                      <a:headEnd type="none" w="sm" len="sm"/>
                      <a:tailEnd type="none" w="sm" len="sm"/>
                    </a:lnR>
                    <a:lnT w="19050" cap="flat" cmpd="sng">
                      <a:solidFill>
                        <a:srgbClr val="C52626"/>
                      </a:solidFill>
                      <a:prstDash val="solid"/>
                      <a:round/>
                      <a:headEnd type="none" w="sm" len="sm"/>
                      <a:tailEnd type="none" w="sm" len="sm"/>
                    </a:lnT>
                    <a:lnB w="19050" cap="flat" cmpd="sng">
                      <a:solidFill>
                        <a:srgbClr val="C52626"/>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300">
                          <a:solidFill>
                            <a:schemeClr val="accent2"/>
                          </a:solidFill>
                          <a:latin typeface="Questrial"/>
                          <a:ea typeface="Questrial"/>
                          <a:cs typeface="Questrial"/>
                          <a:sym typeface="Questrial"/>
                        </a:rPr>
                        <a:t>573.67</a:t>
                      </a:r>
                      <a:endParaRPr sz="1300">
                        <a:solidFill>
                          <a:schemeClr val="accent2"/>
                        </a:solidFill>
                        <a:latin typeface="Questrial"/>
                        <a:ea typeface="Questrial"/>
                        <a:cs typeface="Questrial"/>
                        <a:sym typeface="Questrial"/>
                      </a:endParaRPr>
                    </a:p>
                  </a:txBody>
                  <a:tcPr marL="91425" marR="91425" marT="91425" marB="91425" anchor="ctr">
                    <a:lnL w="9525" cap="flat" cmpd="sng">
                      <a:solidFill>
                        <a:srgbClr val="C52626">
                          <a:alpha val="0"/>
                        </a:srgbClr>
                      </a:solidFill>
                      <a:prstDash val="solid"/>
                      <a:round/>
                      <a:headEnd type="none" w="sm" len="sm"/>
                      <a:tailEnd type="none" w="sm" len="sm"/>
                    </a:lnL>
                    <a:lnR w="9525" cap="flat" cmpd="sng">
                      <a:solidFill>
                        <a:srgbClr val="C52626">
                          <a:alpha val="0"/>
                        </a:srgbClr>
                      </a:solidFill>
                      <a:prstDash val="solid"/>
                      <a:round/>
                      <a:headEnd type="none" w="sm" len="sm"/>
                      <a:tailEnd type="none" w="sm" len="sm"/>
                    </a:lnR>
                    <a:lnT w="19050" cap="flat" cmpd="sng">
                      <a:solidFill>
                        <a:srgbClr val="C52626"/>
                      </a:solidFill>
                      <a:prstDash val="solid"/>
                      <a:round/>
                      <a:headEnd type="none" w="sm" len="sm"/>
                      <a:tailEnd type="none" w="sm" len="sm"/>
                    </a:lnT>
                    <a:lnB w="19050" cap="flat" cmpd="sng">
                      <a:solidFill>
                        <a:srgbClr val="C52626"/>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300">
                          <a:solidFill>
                            <a:schemeClr val="accent2"/>
                          </a:solidFill>
                          <a:latin typeface="Questrial"/>
                          <a:ea typeface="Questrial"/>
                          <a:cs typeface="Questrial"/>
                          <a:sym typeface="Questrial"/>
                        </a:rPr>
                        <a:t>1078.13</a:t>
                      </a:r>
                      <a:endParaRPr sz="1300">
                        <a:solidFill>
                          <a:schemeClr val="accent2"/>
                        </a:solidFill>
                        <a:latin typeface="Questrial"/>
                        <a:ea typeface="Questrial"/>
                        <a:cs typeface="Questrial"/>
                        <a:sym typeface="Questrial"/>
                      </a:endParaRPr>
                    </a:p>
                  </a:txBody>
                  <a:tcPr marL="91425" marR="91425" marT="91425" marB="91425" anchor="ctr">
                    <a:lnL w="9525" cap="flat" cmpd="sng">
                      <a:solidFill>
                        <a:srgbClr val="C52626">
                          <a:alpha val="0"/>
                        </a:srgbClr>
                      </a:solidFill>
                      <a:prstDash val="solid"/>
                      <a:round/>
                      <a:headEnd type="none" w="sm" len="sm"/>
                      <a:tailEnd type="none" w="sm" len="sm"/>
                    </a:lnL>
                    <a:lnR w="9525" cap="flat" cmpd="sng">
                      <a:solidFill>
                        <a:srgbClr val="C52626">
                          <a:alpha val="0"/>
                        </a:srgbClr>
                      </a:solidFill>
                      <a:prstDash val="solid"/>
                      <a:round/>
                      <a:headEnd type="none" w="sm" len="sm"/>
                      <a:tailEnd type="none" w="sm" len="sm"/>
                    </a:lnR>
                    <a:lnT w="19050" cap="flat" cmpd="sng">
                      <a:solidFill>
                        <a:srgbClr val="C52626"/>
                      </a:solidFill>
                      <a:prstDash val="solid"/>
                      <a:round/>
                      <a:headEnd type="none" w="sm" len="sm"/>
                      <a:tailEnd type="none" w="sm" len="sm"/>
                    </a:lnT>
                    <a:lnB w="19050" cap="flat" cmpd="sng">
                      <a:solidFill>
                        <a:srgbClr val="C52626"/>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29925">
                <a:tc rowSpan="3">
                  <a:txBody>
                    <a:bodyPr/>
                    <a:lstStyle/>
                    <a:p>
                      <a:pPr marL="0" lvl="0" indent="0" algn="ctr" rtl="0">
                        <a:spcBef>
                          <a:spcPts val="0"/>
                        </a:spcBef>
                        <a:spcAft>
                          <a:spcPts val="0"/>
                        </a:spcAft>
                        <a:buNone/>
                      </a:pPr>
                      <a:r>
                        <a:rPr lang="en" sz="1300" b="1">
                          <a:solidFill>
                            <a:schemeClr val="accent2"/>
                          </a:solidFill>
                          <a:latin typeface="Questrial"/>
                          <a:ea typeface="Questrial"/>
                          <a:cs typeface="Questrial"/>
                          <a:sym typeface="Questrial"/>
                        </a:rPr>
                        <a:t>Non-Linear</a:t>
                      </a:r>
                      <a:endParaRPr sz="1300" b="1">
                        <a:solidFill>
                          <a:schemeClr val="accent2"/>
                        </a:solidFill>
                        <a:latin typeface="Questrial"/>
                        <a:ea typeface="Questrial"/>
                        <a:cs typeface="Questrial"/>
                        <a:sym typeface="Questrial"/>
                      </a:endParaRPr>
                    </a:p>
                  </a:txBody>
                  <a:tcPr marL="91425" marR="91425" marT="91425" marB="91425" anchor="ctr">
                    <a:lnL w="9525" cap="flat" cmpd="sng">
                      <a:solidFill>
                        <a:srgbClr val="C52626">
                          <a:alpha val="0"/>
                        </a:srgbClr>
                      </a:solidFill>
                      <a:prstDash val="solid"/>
                      <a:round/>
                      <a:headEnd type="none" w="sm" len="sm"/>
                      <a:tailEnd type="none" w="sm" len="sm"/>
                    </a:lnL>
                    <a:lnR w="9525" cap="flat" cmpd="sng">
                      <a:solidFill>
                        <a:srgbClr val="C52626">
                          <a:alpha val="0"/>
                        </a:srgbClr>
                      </a:solidFill>
                      <a:prstDash val="solid"/>
                      <a:round/>
                      <a:headEnd type="none" w="sm" len="sm"/>
                      <a:tailEnd type="none" w="sm" len="sm"/>
                    </a:lnR>
                    <a:lnT w="19050" cap="flat" cmpd="sng">
                      <a:solidFill>
                        <a:srgbClr val="C52626"/>
                      </a:solidFill>
                      <a:prstDash val="solid"/>
                      <a:round/>
                      <a:headEnd type="none" w="sm" len="sm"/>
                      <a:tailEnd type="none" w="sm" len="sm"/>
                    </a:lnT>
                    <a:lnB w="9525" cap="flat" cmpd="sng">
                      <a:solidFill>
                        <a:srgbClr val="C52626">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300">
                          <a:solidFill>
                            <a:schemeClr val="accent2"/>
                          </a:solidFill>
                          <a:latin typeface="Questrial"/>
                          <a:ea typeface="Questrial"/>
                          <a:cs typeface="Questrial"/>
                          <a:sym typeface="Questrial"/>
                        </a:rPr>
                        <a:t>LightGBM</a:t>
                      </a:r>
                      <a:endParaRPr sz="1300">
                        <a:solidFill>
                          <a:schemeClr val="accent2"/>
                        </a:solidFill>
                        <a:latin typeface="Questrial"/>
                        <a:ea typeface="Questrial"/>
                        <a:cs typeface="Questrial"/>
                        <a:sym typeface="Questrial"/>
                      </a:endParaRPr>
                    </a:p>
                  </a:txBody>
                  <a:tcPr marL="91425" marR="91425" marT="91425" marB="91425" anchor="ctr">
                    <a:lnL w="9525" cap="flat" cmpd="sng">
                      <a:solidFill>
                        <a:srgbClr val="C52626">
                          <a:alpha val="0"/>
                        </a:srgbClr>
                      </a:solidFill>
                      <a:prstDash val="solid"/>
                      <a:round/>
                      <a:headEnd type="none" w="sm" len="sm"/>
                      <a:tailEnd type="none" w="sm" len="sm"/>
                    </a:lnL>
                    <a:lnR w="9525" cap="flat" cmpd="sng">
                      <a:solidFill>
                        <a:srgbClr val="C52626">
                          <a:alpha val="0"/>
                        </a:srgbClr>
                      </a:solidFill>
                      <a:prstDash val="solid"/>
                      <a:round/>
                      <a:headEnd type="none" w="sm" len="sm"/>
                      <a:tailEnd type="none" w="sm" len="sm"/>
                    </a:lnR>
                    <a:lnT w="19050" cap="flat" cmpd="sng">
                      <a:solidFill>
                        <a:srgbClr val="C52626"/>
                      </a:solidFill>
                      <a:prstDash val="solid"/>
                      <a:round/>
                      <a:headEnd type="none" w="sm" len="sm"/>
                      <a:tailEnd type="none" w="sm" len="sm"/>
                    </a:lnT>
                    <a:lnB w="9525" cap="flat" cmpd="sng">
                      <a:solidFill>
                        <a:srgbClr val="C52626">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300">
                          <a:solidFill>
                            <a:schemeClr val="accent2"/>
                          </a:solidFill>
                          <a:latin typeface="Questrial"/>
                          <a:ea typeface="Questrial"/>
                          <a:cs typeface="Questrial"/>
                          <a:sym typeface="Questrial"/>
                        </a:rPr>
                        <a:t>571.79</a:t>
                      </a:r>
                      <a:endParaRPr sz="1300">
                        <a:solidFill>
                          <a:schemeClr val="accent2"/>
                        </a:solidFill>
                        <a:latin typeface="Questrial"/>
                        <a:ea typeface="Questrial"/>
                        <a:cs typeface="Questrial"/>
                        <a:sym typeface="Questrial"/>
                      </a:endParaRPr>
                    </a:p>
                  </a:txBody>
                  <a:tcPr marL="91425" marR="91425" marT="91425" marB="91425" anchor="ctr">
                    <a:lnL w="9525" cap="flat" cmpd="sng">
                      <a:solidFill>
                        <a:srgbClr val="C52626">
                          <a:alpha val="0"/>
                        </a:srgbClr>
                      </a:solidFill>
                      <a:prstDash val="solid"/>
                      <a:round/>
                      <a:headEnd type="none" w="sm" len="sm"/>
                      <a:tailEnd type="none" w="sm" len="sm"/>
                    </a:lnL>
                    <a:lnR w="9525" cap="flat" cmpd="sng">
                      <a:solidFill>
                        <a:srgbClr val="C52626">
                          <a:alpha val="0"/>
                        </a:srgbClr>
                      </a:solidFill>
                      <a:prstDash val="solid"/>
                      <a:round/>
                      <a:headEnd type="none" w="sm" len="sm"/>
                      <a:tailEnd type="none" w="sm" len="sm"/>
                    </a:lnR>
                    <a:lnT w="19050" cap="flat" cmpd="sng">
                      <a:solidFill>
                        <a:srgbClr val="C52626"/>
                      </a:solidFill>
                      <a:prstDash val="solid"/>
                      <a:round/>
                      <a:headEnd type="none" w="sm" len="sm"/>
                      <a:tailEnd type="none" w="sm" len="sm"/>
                    </a:lnT>
                    <a:lnB w="9525" cap="flat" cmpd="sng">
                      <a:solidFill>
                        <a:srgbClr val="C52626">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300">
                          <a:solidFill>
                            <a:schemeClr val="accent2"/>
                          </a:solidFill>
                          <a:latin typeface="Questrial"/>
                          <a:ea typeface="Questrial"/>
                          <a:cs typeface="Questrial"/>
                          <a:sym typeface="Questrial"/>
                        </a:rPr>
                        <a:t>1072.38</a:t>
                      </a:r>
                      <a:endParaRPr sz="1300">
                        <a:solidFill>
                          <a:schemeClr val="accent2"/>
                        </a:solidFill>
                        <a:latin typeface="Questrial"/>
                        <a:ea typeface="Questrial"/>
                        <a:cs typeface="Questrial"/>
                        <a:sym typeface="Questrial"/>
                      </a:endParaRPr>
                    </a:p>
                  </a:txBody>
                  <a:tcPr marL="91425" marR="91425" marT="91425" marB="91425" anchor="ctr">
                    <a:lnL w="9525" cap="flat" cmpd="sng">
                      <a:solidFill>
                        <a:srgbClr val="C52626">
                          <a:alpha val="0"/>
                        </a:srgbClr>
                      </a:solidFill>
                      <a:prstDash val="solid"/>
                      <a:round/>
                      <a:headEnd type="none" w="sm" len="sm"/>
                      <a:tailEnd type="none" w="sm" len="sm"/>
                    </a:lnL>
                    <a:lnR w="9525" cap="flat" cmpd="sng">
                      <a:solidFill>
                        <a:srgbClr val="C52626">
                          <a:alpha val="0"/>
                        </a:srgbClr>
                      </a:solidFill>
                      <a:prstDash val="solid"/>
                      <a:round/>
                      <a:headEnd type="none" w="sm" len="sm"/>
                      <a:tailEnd type="none" w="sm" len="sm"/>
                    </a:lnR>
                    <a:lnT w="19050" cap="flat" cmpd="sng">
                      <a:solidFill>
                        <a:srgbClr val="C52626"/>
                      </a:solidFill>
                      <a:prstDash val="solid"/>
                      <a:round/>
                      <a:headEnd type="none" w="sm" len="sm"/>
                      <a:tailEnd type="none" w="sm" len="sm"/>
                    </a:lnT>
                    <a:lnB w="9525" cap="flat" cmpd="sng">
                      <a:solidFill>
                        <a:srgbClr val="C52626">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29925">
                <a:tc vMerge="1">
                  <a:txBody>
                    <a:bodyPr/>
                    <a:lstStyle/>
                    <a:p>
                      <a:endParaRPr lang="en-VN"/>
                    </a:p>
                  </a:txBody>
                  <a:tcPr/>
                </a:tc>
                <a:tc>
                  <a:txBody>
                    <a:bodyPr/>
                    <a:lstStyle/>
                    <a:p>
                      <a:pPr marL="0" lvl="0" indent="0" algn="ctr" rtl="0">
                        <a:spcBef>
                          <a:spcPts val="0"/>
                        </a:spcBef>
                        <a:spcAft>
                          <a:spcPts val="0"/>
                        </a:spcAft>
                        <a:buNone/>
                      </a:pPr>
                      <a:r>
                        <a:rPr lang="en" sz="1300">
                          <a:solidFill>
                            <a:schemeClr val="accent2"/>
                          </a:solidFill>
                          <a:latin typeface="Questrial"/>
                          <a:ea typeface="Questrial"/>
                          <a:cs typeface="Questrial"/>
                          <a:sym typeface="Questrial"/>
                        </a:rPr>
                        <a:t>XGBoost</a:t>
                      </a:r>
                      <a:endParaRPr sz="1300">
                        <a:solidFill>
                          <a:schemeClr val="accent2"/>
                        </a:solidFill>
                        <a:latin typeface="Questrial"/>
                        <a:ea typeface="Questrial"/>
                        <a:cs typeface="Questrial"/>
                        <a:sym typeface="Questrial"/>
                      </a:endParaRPr>
                    </a:p>
                  </a:txBody>
                  <a:tcPr marL="91425" marR="91425" marT="91425" marB="91425" anchor="ctr">
                    <a:lnL w="9525" cap="flat" cmpd="sng">
                      <a:solidFill>
                        <a:srgbClr val="C52626">
                          <a:alpha val="0"/>
                        </a:srgbClr>
                      </a:solidFill>
                      <a:prstDash val="solid"/>
                      <a:round/>
                      <a:headEnd type="none" w="sm" len="sm"/>
                      <a:tailEnd type="none" w="sm" len="sm"/>
                    </a:lnL>
                    <a:lnR w="9525" cap="flat" cmpd="sng">
                      <a:solidFill>
                        <a:srgbClr val="C52626">
                          <a:alpha val="0"/>
                        </a:srgbClr>
                      </a:solidFill>
                      <a:prstDash val="solid"/>
                      <a:round/>
                      <a:headEnd type="none" w="sm" len="sm"/>
                      <a:tailEnd type="none" w="sm" len="sm"/>
                    </a:lnR>
                    <a:lnT w="9525" cap="flat" cmpd="sng">
                      <a:solidFill>
                        <a:srgbClr val="C52626">
                          <a:alpha val="0"/>
                        </a:srgbClr>
                      </a:solidFill>
                      <a:prstDash val="solid"/>
                      <a:round/>
                      <a:headEnd type="none" w="sm" len="sm"/>
                      <a:tailEnd type="none" w="sm" len="sm"/>
                    </a:lnT>
                    <a:lnB w="9525" cap="flat" cmpd="sng">
                      <a:solidFill>
                        <a:srgbClr val="C52626">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300">
                          <a:solidFill>
                            <a:schemeClr val="accent2"/>
                          </a:solidFill>
                          <a:latin typeface="Questrial"/>
                          <a:ea typeface="Questrial"/>
                          <a:cs typeface="Questrial"/>
                          <a:sym typeface="Questrial"/>
                        </a:rPr>
                        <a:t>574.04</a:t>
                      </a:r>
                      <a:endParaRPr sz="1300">
                        <a:solidFill>
                          <a:schemeClr val="accent2"/>
                        </a:solidFill>
                        <a:latin typeface="Questrial"/>
                        <a:ea typeface="Questrial"/>
                        <a:cs typeface="Questrial"/>
                        <a:sym typeface="Questrial"/>
                      </a:endParaRPr>
                    </a:p>
                  </a:txBody>
                  <a:tcPr marL="91425" marR="91425" marT="91425" marB="91425" anchor="ctr">
                    <a:lnL w="9525" cap="flat" cmpd="sng">
                      <a:solidFill>
                        <a:srgbClr val="C52626">
                          <a:alpha val="0"/>
                        </a:srgbClr>
                      </a:solidFill>
                      <a:prstDash val="solid"/>
                      <a:round/>
                      <a:headEnd type="none" w="sm" len="sm"/>
                      <a:tailEnd type="none" w="sm" len="sm"/>
                    </a:lnL>
                    <a:lnR w="9525" cap="flat" cmpd="sng">
                      <a:solidFill>
                        <a:srgbClr val="C52626">
                          <a:alpha val="0"/>
                        </a:srgbClr>
                      </a:solidFill>
                      <a:prstDash val="solid"/>
                      <a:round/>
                      <a:headEnd type="none" w="sm" len="sm"/>
                      <a:tailEnd type="none" w="sm" len="sm"/>
                    </a:lnR>
                    <a:lnT w="9525" cap="flat" cmpd="sng">
                      <a:solidFill>
                        <a:srgbClr val="C52626">
                          <a:alpha val="0"/>
                        </a:srgbClr>
                      </a:solidFill>
                      <a:prstDash val="solid"/>
                      <a:round/>
                      <a:headEnd type="none" w="sm" len="sm"/>
                      <a:tailEnd type="none" w="sm" len="sm"/>
                    </a:lnT>
                    <a:lnB w="9525" cap="flat" cmpd="sng">
                      <a:solidFill>
                        <a:srgbClr val="C52626">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300">
                          <a:solidFill>
                            <a:schemeClr val="accent2"/>
                          </a:solidFill>
                          <a:latin typeface="Questrial"/>
                          <a:ea typeface="Questrial"/>
                          <a:cs typeface="Questrial"/>
                          <a:sym typeface="Questrial"/>
                        </a:rPr>
                        <a:t>932.68</a:t>
                      </a:r>
                      <a:endParaRPr sz="1300">
                        <a:solidFill>
                          <a:schemeClr val="accent2"/>
                        </a:solidFill>
                        <a:latin typeface="Questrial"/>
                        <a:ea typeface="Questrial"/>
                        <a:cs typeface="Questrial"/>
                        <a:sym typeface="Questrial"/>
                      </a:endParaRPr>
                    </a:p>
                  </a:txBody>
                  <a:tcPr marL="91425" marR="91425" marT="91425" marB="91425" anchor="ctr">
                    <a:lnL w="9525" cap="flat" cmpd="sng">
                      <a:solidFill>
                        <a:srgbClr val="C52626">
                          <a:alpha val="0"/>
                        </a:srgbClr>
                      </a:solidFill>
                      <a:prstDash val="solid"/>
                      <a:round/>
                      <a:headEnd type="none" w="sm" len="sm"/>
                      <a:tailEnd type="none" w="sm" len="sm"/>
                    </a:lnL>
                    <a:lnR w="9525" cap="flat" cmpd="sng">
                      <a:solidFill>
                        <a:srgbClr val="C52626">
                          <a:alpha val="0"/>
                        </a:srgbClr>
                      </a:solidFill>
                      <a:prstDash val="solid"/>
                      <a:round/>
                      <a:headEnd type="none" w="sm" len="sm"/>
                      <a:tailEnd type="none" w="sm" len="sm"/>
                    </a:lnR>
                    <a:lnT w="9525" cap="flat" cmpd="sng">
                      <a:solidFill>
                        <a:srgbClr val="C52626">
                          <a:alpha val="0"/>
                        </a:srgbClr>
                      </a:solidFill>
                      <a:prstDash val="solid"/>
                      <a:round/>
                      <a:headEnd type="none" w="sm" len="sm"/>
                      <a:tailEnd type="none" w="sm" len="sm"/>
                    </a:lnT>
                    <a:lnB w="9525" cap="flat" cmpd="sng">
                      <a:solidFill>
                        <a:srgbClr val="C52626">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529925">
                <a:tc vMerge="1">
                  <a:txBody>
                    <a:bodyPr/>
                    <a:lstStyle/>
                    <a:p>
                      <a:endParaRPr lang="en-VN"/>
                    </a:p>
                  </a:txBody>
                  <a:tcPr/>
                </a:tc>
                <a:tc>
                  <a:txBody>
                    <a:bodyPr/>
                    <a:lstStyle/>
                    <a:p>
                      <a:pPr marL="0" lvl="0" indent="0" algn="ctr" rtl="0">
                        <a:spcBef>
                          <a:spcPts val="0"/>
                        </a:spcBef>
                        <a:spcAft>
                          <a:spcPts val="0"/>
                        </a:spcAft>
                        <a:buNone/>
                      </a:pPr>
                      <a:r>
                        <a:rPr lang="en" sz="1300" b="1">
                          <a:solidFill>
                            <a:schemeClr val="dk1"/>
                          </a:solidFill>
                          <a:latin typeface="Questrial"/>
                          <a:ea typeface="Questrial"/>
                          <a:cs typeface="Questrial"/>
                          <a:sym typeface="Questrial"/>
                        </a:rPr>
                        <a:t>Neural Network</a:t>
                      </a:r>
                      <a:endParaRPr sz="1300" b="1">
                        <a:solidFill>
                          <a:schemeClr val="dk1"/>
                        </a:solidFill>
                        <a:latin typeface="Questrial"/>
                        <a:ea typeface="Questrial"/>
                        <a:cs typeface="Questrial"/>
                        <a:sym typeface="Questrial"/>
                      </a:endParaRPr>
                    </a:p>
                  </a:txBody>
                  <a:tcPr marL="91425" marR="91425" marT="91425" marB="91425" anchor="ctr">
                    <a:lnL w="9525" cap="flat" cmpd="sng">
                      <a:solidFill>
                        <a:srgbClr val="C52626">
                          <a:alpha val="0"/>
                        </a:srgbClr>
                      </a:solidFill>
                      <a:prstDash val="solid"/>
                      <a:round/>
                      <a:headEnd type="none" w="sm" len="sm"/>
                      <a:tailEnd type="none" w="sm" len="sm"/>
                    </a:lnL>
                    <a:lnR w="9525" cap="flat" cmpd="sng">
                      <a:solidFill>
                        <a:srgbClr val="C52626">
                          <a:alpha val="0"/>
                        </a:srgbClr>
                      </a:solidFill>
                      <a:prstDash val="solid"/>
                      <a:round/>
                      <a:headEnd type="none" w="sm" len="sm"/>
                      <a:tailEnd type="none" w="sm" len="sm"/>
                    </a:lnR>
                    <a:lnT w="9525" cap="flat" cmpd="sng">
                      <a:solidFill>
                        <a:srgbClr val="C52626">
                          <a:alpha val="0"/>
                        </a:srgbClr>
                      </a:solidFill>
                      <a:prstDash val="solid"/>
                      <a:round/>
                      <a:headEnd type="none" w="sm" len="sm"/>
                      <a:tailEnd type="none" w="sm" len="sm"/>
                    </a:lnT>
                    <a:lnB w="9525" cap="flat" cmpd="sng">
                      <a:solidFill>
                        <a:srgbClr val="C52626">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300" b="1">
                          <a:solidFill>
                            <a:schemeClr val="dk1"/>
                          </a:solidFill>
                          <a:latin typeface="Questrial"/>
                          <a:ea typeface="Questrial"/>
                          <a:cs typeface="Questrial"/>
                          <a:sym typeface="Questrial"/>
                        </a:rPr>
                        <a:t>458.92</a:t>
                      </a:r>
                      <a:endParaRPr sz="1300" b="1">
                        <a:solidFill>
                          <a:schemeClr val="dk1"/>
                        </a:solidFill>
                        <a:latin typeface="Questrial"/>
                        <a:ea typeface="Questrial"/>
                        <a:cs typeface="Questrial"/>
                        <a:sym typeface="Questrial"/>
                      </a:endParaRPr>
                    </a:p>
                  </a:txBody>
                  <a:tcPr marL="91425" marR="91425" marT="91425" marB="91425" anchor="ctr">
                    <a:lnL w="9525" cap="flat" cmpd="sng">
                      <a:solidFill>
                        <a:srgbClr val="C52626">
                          <a:alpha val="0"/>
                        </a:srgbClr>
                      </a:solidFill>
                      <a:prstDash val="solid"/>
                      <a:round/>
                      <a:headEnd type="none" w="sm" len="sm"/>
                      <a:tailEnd type="none" w="sm" len="sm"/>
                    </a:lnL>
                    <a:lnR w="9525" cap="flat" cmpd="sng">
                      <a:solidFill>
                        <a:srgbClr val="C52626">
                          <a:alpha val="0"/>
                        </a:srgbClr>
                      </a:solidFill>
                      <a:prstDash val="solid"/>
                      <a:round/>
                      <a:headEnd type="none" w="sm" len="sm"/>
                      <a:tailEnd type="none" w="sm" len="sm"/>
                    </a:lnR>
                    <a:lnT w="9525" cap="flat" cmpd="sng">
                      <a:solidFill>
                        <a:srgbClr val="C52626">
                          <a:alpha val="0"/>
                        </a:srgbClr>
                      </a:solidFill>
                      <a:prstDash val="solid"/>
                      <a:round/>
                      <a:headEnd type="none" w="sm" len="sm"/>
                      <a:tailEnd type="none" w="sm" len="sm"/>
                    </a:lnT>
                    <a:lnB w="9525" cap="flat" cmpd="sng">
                      <a:solidFill>
                        <a:srgbClr val="C52626">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300" b="1">
                          <a:solidFill>
                            <a:schemeClr val="dk1"/>
                          </a:solidFill>
                          <a:latin typeface="Questrial"/>
                          <a:ea typeface="Questrial"/>
                          <a:cs typeface="Questrial"/>
                          <a:sym typeface="Questrial"/>
                        </a:rPr>
                        <a:t>718.54</a:t>
                      </a:r>
                      <a:endParaRPr sz="1300" b="1">
                        <a:solidFill>
                          <a:schemeClr val="dk1"/>
                        </a:solidFill>
                        <a:latin typeface="Questrial"/>
                        <a:ea typeface="Questrial"/>
                        <a:cs typeface="Questrial"/>
                        <a:sym typeface="Questrial"/>
                      </a:endParaRPr>
                    </a:p>
                  </a:txBody>
                  <a:tcPr marL="91425" marR="91425" marT="91425" marB="91425" anchor="ctr">
                    <a:lnL w="9525" cap="flat" cmpd="sng">
                      <a:solidFill>
                        <a:srgbClr val="C52626">
                          <a:alpha val="0"/>
                        </a:srgbClr>
                      </a:solidFill>
                      <a:prstDash val="solid"/>
                      <a:round/>
                      <a:headEnd type="none" w="sm" len="sm"/>
                      <a:tailEnd type="none" w="sm" len="sm"/>
                    </a:lnL>
                    <a:lnR w="9525" cap="flat" cmpd="sng">
                      <a:solidFill>
                        <a:srgbClr val="C52626">
                          <a:alpha val="0"/>
                        </a:srgbClr>
                      </a:solidFill>
                      <a:prstDash val="solid"/>
                      <a:round/>
                      <a:headEnd type="none" w="sm" len="sm"/>
                      <a:tailEnd type="none" w="sm" len="sm"/>
                    </a:lnR>
                    <a:lnT w="9525" cap="flat" cmpd="sng">
                      <a:solidFill>
                        <a:srgbClr val="C52626">
                          <a:alpha val="0"/>
                        </a:srgbClr>
                      </a:solidFill>
                      <a:prstDash val="solid"/>
                      <a:round/>
                      <a:headEnd type="none" w="sm" len="sm"/>
                      <a:tailEnd type="none" w="sm" len="sm"/>
                    </a:lnT>
                    <a:lnB w="9525" cap="flat" cmpd="sng">
                      <a:solidFill>
                        <a:srgbClr val="C52626">
                          <a:alpha val="0"/>
                        </a:srgbClr>
                      </a:solidFill>
                      <a:prstDash val="solid"/>
                      <a:round/>
                      <a:headEnd type="none" w="sm" len="sm"/>
                      <a:tailEnd type="none" w="sm" len="sm"/>
                    </a:lnB>
                    <a:solidFill>
                      <a:schemeClr val="accent1"/>
                    </a:solidFill>
                  </a:tcPr>
                </a:tc>
                <a:extLst>
                  <a:ext uri="{0D108BD9-81ED-4DB2-BD59-A6C34878D82A}">
                    <a16:rowId xmlns:a16="http://schemas.microsoft.com/office/drawing/2014/main" val="10005"/>
                  </a:ext>
                </a:extLst>
              </a:tr>
            </a:tbl>
          </a:graphicData>
        </a:graphic>
      </p:graphicFrame>
      <p:sp>
        <p:nvSpPr>
          <p:cNvPr id="1175" name="Google Shape;1175;p56"/>
          <p:cNvSpPr/>
          <p:nvPr/>
        </p:nvSpPr>
        <p:spPr>
          <a:xfrm rot="5400000">
            <a:off x="5854325" y="2950963"/>
            <a:ext cx="162300" cy="2867400"/>
          </a:xfrm>
          <a:prstGeom prst="rect">
            <a:avLst/>
          </a:prstGeom>
          <a:solidFill>
            <a:srgbClr val="FFFFFF">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6"/>
          <p:cNvSpPr/>
          <p:nvPr/>
        </p:nvSpPr>
        <p:spPr>
          <a:xfrm rot="5400000">
            <a:off x="4424638" y="2669513"/>
            <a:ext cx="162300" cy="5550000"/>
          </a:xfrm>
          <a:prstGeom prst="rect">
            <a:avLst/>
          </a:prstGeom>
          <a:solidFill>
            <a:srgbClr val="FFFFFF">
              <a:alpha val="27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6"/>
          <p:cNvSpPr/>
          <p:nvPr/>
        </p:nvSpPr>
        <p:spPr>
          <a:xfrm rot="5400000">
            <a:off x="5910300" y="4489738"/>
            <a:ext cx="162300" cy="2969400"/>
          </a:xfrm>
          <a:prstGeom prst="rect">
            <a:avLst/>
          </a:prstGeom>
          <a:solidFill>
            <a:schemeClr val="accent2">
              <a:alpha val="402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178" name="Google Shape;1178;p56"/>
          <p:cNvGraphicFramePr/>
          <p:nvPr/>
        </p:nvGraphicFramePr>
        <p:xfrm>
          <a:off x="4749075" y="633350"/>
          <a:ext cx="4005025" cy="3678615"/>
        </p:xfrm>
        <a:graphic>
          <a:graphicData uri="http://schemas.openxmlformats.org/drawingml/2006/table">
            <a:tbl>
              <a:tblPr>
                <a:noFill/>
                <a:tableStyleId>{0D15049B-4F16-471C-A5BA-64584ADBC90E}</a:tableStyleId>
              </a:tblPr>
              <a:tblGrid>
                <a:gridCol w="1135525">
                  <a:extLst>
                    <a:ext uri="{9D8B030D-6E8A-4147-A177-3AD203B41FA5}">
                      <a16:colId xmlns:a16="http://schemas.microsoft.com/office/drawing/2014/main" val="20000"/>
                    </a:ext>
                  </a:extLst>
                </a:gridCol>
                <a:gridCol w="1420225">
                  <a:extLst>
                    <a:ext uri="{9D8B030D-6E8A-4147-A177-3AD203B41FA5}">
                      <a16:colId xmlns:a16="http://schemas.microsoft.com/office/drawing/2014/main" val="20001"/>
                    </a:ext>
                  </a:extLst>
                </a:gridCol>
                <a:gridCol w="1449275">
                  <a:extLst>
                    <a:ext uri="{9D8B030D-6E8A-4147-A177-3AD203B41FA5}">
                      <a16:colId xmlns:a16="http://schemas.microsoft.com/office/drawing/2014/main" val="20002"/>
                    </a:ext>
                  </a:extLst>
                </a:gridCol>
              </a:tblGrid>
              <a:tr h="313075">
                <a:tc gridSpan="3">
                  <a:txBody>
                    <a:bodyPr/>
                    <a:lstStyle/>
                    <a:p>
                      <a:pPr marL="0" lvl="0" indent="0" algn="ctr" rtl="0">
                        <a:spcBef>
                          <a:spcPts val="0"/>
                        </a:spcBef>
                        <a:spcAft>
                          <a:spcPts val="0"/>
                        </a:spcAft>
                        <a:buNone/>
                      </a:pPr>
                      <a:r>
                        <a:rPr lang="en" sz="1600" b="1">
                          <a:solidFill>
                            <a:schemeClr val="lt1"/>
                          </a:solidFill>
                          <a:latin typeface="Questrial"/>
                          <a:ea typeface="Questrial"/>
                          <a:cs typeface="Questrial"/>
                          <a:sym typeface="Questrial"/>
                        </a:rPr>
                        <a:t>Classification</a:t>
                      </a:r>
                      <a:endParaRPr sz="1600" b="1">
                        <a:solidFill>
                          <a:schemeClr val="lt1"/>
                        </a:solidFill>
                        <a:latin typeface="Questrial"/>
                        <a:ea typeface="Questrial"/>
                        <a:cs typeface="Questrial"/>
                        <a:sym typeface="Questrial"/>
                      </a:endParaRPr>
                    </a:p>
                    <a:p>
                      <a:pPr marL="0" lvl="0" indent="0" algn="ctr" rtl="0">
                        <a:spcBef>
                          <a:spcPts val="0"/>
                        </a:spcBef>
                        <a:spcAft>
                          <a:spcPts val="0"/>
                        </a:spcAft>
                        <a:buNone/>
                      </a:pPr>
                      <a:r>
                        <a:rPr lang="en" sz="1600" b="1">
                          <a:solidFill>
                            <a:schemeClr val="lt1"/>
                          </a:solidFill>
                          <a:latin typeface="Questrial"/>
                          <a:ea typeface="Questrial"/>
                          <a:cs typeface="Questrial"/>
                          <a:sym typeface="Questrial"/>
                        </a:rPr>
                        <a:t>—</a:t>
                      </a:r>
                      <a:endParaRPr sz="1600" b="1">
                        <a:solidFill>
                          <a:schemeClr val="lt1"/>
                        </a:solidFill>
                        <a:latin typeface="Questrial"/>
                        <a:ea typeface="Questrial"/>
                        <a:cs typeface="Questrial"/>
                        <a:sym typeface="Questrial"/>
                      </a:endParaRPr>
                    </a:p>
                    <a:p>
                      <a:pPr marL="0" lvl="0" indent="0" algn="ctr" rtl="0">
                        <a:spcBef>
                          <a:spcPts val="0"/>
                        </a:spcBef>
                        <a:spcAft>
                          <a:spcPts val="0"/>
                        </a:spcAft>
                        <a:buNone/>
                      </a:pPr>
                      <a:r>
                        <a:rPr lang="en">
                          <a:solidFill>
                            <a:schemeClr val="lt1"/>
                          </a:solidFill>
                          <a:latin typeface="Questrial"/>
                          <a:ea typeface="Questrial"/>
                          <a:cs typeface="Questrial"/>
                          <a:sym typeface="Questrial"/>
                        </a:rPr>
                        <a:t>Prediction Target: CS</a:t>
                      </a:r>
                      <a:endParaRPr>
                        <a:solidFill>
                          <a:schemeClr val="lt1"/>
                        </a:solidFill>
                        <a:latin typeface="Questrial"/>
                        <a:ea typeface="Questrial"/>
                        <a:cs typeface="Questrial"/>
                        <a:sym typeface="Questrial"/>
                      </a:endParaRPr>
                    </a:p>
                    <a:p>
                      <a:pPr marL="0" lvl="0" indent="0" algn="ctr" rtl="0">
                        <a:spcBef>
                          <a:spcPts val="0"/>
                        </a:spcBef>
                        <a:spcAft>
                          <a:spcPts val="0"/>
                        </a:spcAft>
                        <a:buNone/>
                      </a:pPr>
                      <a:r>
                        <a:rPr lang="en">
                          <a:solidFill>
                            <a:schemeClr val="lt1"/>
                          </a:solidFill>
                          <a:latin typeface="Questrial"/>
                          <a:ea typeface="Questrial"/>
                          <a:cs typeface="Questrial"/>
                          <a:sym typeface="Questrial"/>
                        </a:rPr>
                        <a:t>Evaluation Metric: ROC-AUC </a:t>
                      </a:r>
                      <a:endParaRPr>
                        <a:solidFill>
                          <a:schemeClr val="lt1"/>
                        </a:solidFill>
                        <a:latin typeface="Questrial"/>
                        <a:ea typeface="Questrial"/>
                        <a:cs typeface="Questrial"/>
                        <a:sym typeface="Questrial"/>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accent2"/>
                    </a:solidFill>
                  </a:tcPr>
                </a:tc>
                <a:tc hMerge="1">
                  <a:txBody>
                    <a:bodyPr/>
                    <a:lstStyle/>
                    <a:p>
                      <a:endParaRPr lang="en-VN"/>
                    </a:p>
                  </a:txBody>
                  <a:tcPr/>
                </a:tc>
                <a:tc hMerge="1">
                  <a:txBody>
                    <a:bodyPr/>
                    <a:lstStyle/>
                    <a:p>
                      <a:endParaRPr lang="en-VN"/>
                    </a:p>
                  </a:txBody>
                  <a:tcPr/>
                </a:tc>
                <a:extLst>
                  <a:ext uri="{0D108BD9-81ED-4DB2-BD59-A6C34878D82A}">
                    <a16:rowId xmlns:a16="http://schemas.microsoft.com/office/drawing/2014/main" val="10000"/>
                  </a:ext>
                </a:extLst>
              </a:tr>
              <a:tr h="412500">
                <a:tc>
                  <a:txBody>
                    <a:bodyPr/>
                    <a:lstStyle/>
                    <a:p>
                      <a:pPr marL="0" lvl="0" indent="0" algn="ctr" rtl="0">
                        <a:spcBef>
                          <a:spcPts val="0"/>
                        </a:spcBef>
                        <a:spcAft>
                          <a:spcPts val="0"/>
                        </a:spcAft>
                        <a:buNone/>
                      </a:pPr>
                      <a:r>
                        <a:rPr lang="en" sz="1300" b="1">
                          <a:solidFill>
                            <a:schemeClr val="accent2"/>
                          </a:solidFill>
                          <a:latin typeface="Questrial"/>
                          <a:ea typeface="Questrial"/>
                          <a:cs typeface="Questrial"/>
                          <a:sym typeface="Questrial"/>
                        </a:rPr>
                        <a:t>Model Type</a:t>
                      </a:r>
                      <a:endParaRPr sz="1300" b="1">
                        <a:solidFill>
                          <a:schemeClr val="accent2"/>
                        </a:solidFill>
                        <a:latin typeface="Questrial"/>
                        <a:ea typeface="Questrial"/>
                        <a:cs typeface="Questrial"/>
                        <a:sym typeface="Questrial"/>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rgbClr val="C52626"/>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300" b="1">
                          <a:solidFill>
                            <a:schemeClr val="accent2"/>
                          </a:solidFill>
                          <a:latin typeface="Questrial"/>
                          <a:ea typeface="Questrial"/>
                          <a:cs typeface="Questrial"/>
                          <a:sym typeface="Questrial"/>
                        </a:rPr>
                        <a:t>Model</a:t>
                      </a:r>
                      <a:endParaRPr sz="1300" b="1">
                        <a:solidFill>
                          <a:schemeClr val="accent2"/>
                        </a:solidFill>
                        <a:latin typeface="Questrial"/>
                        <a:ea typeface="Questrial"/>
                        <a:cs typeface="Questrial"/>
                        <a:sym typeface="Questrial"/>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rgbClr val="C52626"/>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300" b="1">
                          <a:solidFill>
                            <a:schemeClr val="accent2"/>
                          </a:solidFill>
                          <a:latin typeface="Questrial"/>
                          <a:ea typeface="Questrial"/>
                          <a:cs typeface="Questrial"/>
                          <a:sym typeface="Questrial"/>
                        </a:rPr>
                        <a:t>ROC-AUC Score</a:t>
                      </a:r>
                      <a:endParaRPr sz="1300" b="1">
                        <a:solidFill>
                          <a:schemeClr val="accent2"/>
                        </a:solidFill>
                        <a:latin typeface="Questrial"/>
                        <a:ea typeface="Questrial"/>
                        <a:cs typeface="Questrial"/>
                        <a:sym typeface="Questrial"/>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rgbClr val="C52626"/>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517650">
                <a:tc>
                  <a:txBody>
                    <a:bodyPr/>
                    <a:lstStyle/>
                    <a:p>
                      <a:pPr marL="0" lvl="0" indent="0" algn="ctr" rtl="0">
                        <a:spcBef>
                          <a:spcPts val="0"/>
                        </a:spcBef>
                        <a:spcAft>
                          <a:spcPts val="0"/>
                        </a:spcAft>
                        <a:buNone/>
                      </a:pPr>
                      <a:r>
                        <a:rPr lang="en" sz="1300" b="1">
                          <a:solidFill>
                            <a:schemeClr val="accent2"/>
                          </a:solidFill>
                          <a:latin typeface="Questrial"/>
                          <a:ea typeface="Questrial"/>
                          <a:cs typeface="Questrial"/>
                          <a:sym typeface="Questrial"/>
                        </a:rPr>
                        <a:t>Linear</a:t>
                      </a:r>
                      <a:endParaRPr sz="1300" b="1">
                        <a:solidFill>
                          <a:schemeClr val="accent2"/>
                        </a:solidFill>
                        <a:latin typeface="Questrial"/>
                        <a:ea typeface="Questrial"/>
                        <a:cs typeface="Questrial"/>
                        <a:sym typeface="Questrial"/>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rgbClr val="C52626"/>
                      </a:solidFill>
                      <a:prstDash val="solid"/>
                      <a:round/>
                      <a:headEnd type="none" w="sm" len="sm"/>
                      <a:tailEnd type="none" w="sm" len="sm"/>
                    </a:lnT>
                    <a:lnB w="19050" cap="flat" cmpd="sng">
                      <a:solidFill>
                        <a:srgbClr val="C52626"/>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300">
                          <a:solidFill>
                            <a:schemeClr val="accent2"/>
                          </a:solidFill>
                          <a:latin typeface="Questrial"/>
                          <a:ea typeface="Questrial"/>
                          <a:cs typeface="Questrial"/>
                          <a:sym typeface="Questrial"/>
                        </a:rPr>
                        <a:t>Logistic Regression</a:t>
                      </a:r>
                      <a:endParaRPr sz="1300">
                        <a:solidFill>
                          <a:schemeClr val="accent2"/>
                        </a:solidFill>
                        <a:latin typeface="Questrial"/>
                        <a:ea typeface="Questrial"/>
                        <a:cs typeface="Questrial"/>
                        <a:sym typeface="Questrial"/>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rgbClr val="C52626"/>
                      </a:solidFill>
                      <a:prstDash val="solid"/>
                      <a:round/>
                      <a:headEnd type="none" w="sm" len="sm"/>
                      <a:tailEnd type="none" w="sm" len="sm"/>
                    </a:lnT>
                    <a:lnB w="19050" cap="flat" cmpd="sng">
                      <a:solidFill>
                        <a:srgbClr val="C52626"/>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300">
                          <a:solidFill>
                            <a:schemeClr val="accent2"/>
                          </a:solidFill>
                          <a:latin typeface="Questrial"/>
                          <a:ea typeface="Questrial"/>
                          <a:cs typeface="Questrial"/>
                          <a:sym typeface="Questrial"/>
                        </a:rPr>
                        <a:t>0.74</a:t>
                      </a:r>
                      <a:endParaRPr sz="1300">
                        <a:solidFill>
                          <a:schemeClr val="accent2"/>
                        </a:solidFill>
                        <a:latin typeface="Questrial"/>
                        <a:ea typeface="Questrial"/>
                        <a:cs typeface="Questrial"/>
                        <a:sym typeface="Questrial"/>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rgbClr val="C52626"/>
                      </a:solidFill>
                      <a:prstDash val="solid"/>
                      <a:round/>
                      <a:headEnd type="none" w="sm" len="sm"/>
                      <a:tailEnd type="none" w="sm" len="sm"/>
                    </a:lnT>
                    <a:lnB w="19050" cap="flat" cmpd="sng">
                      <a:solidFill>
                        <a:srgbClr val="C52626"/>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29925">
                <a:tc rowSpan="3">
                  <a:txBody>
                    <a:bodyPr/>
                    <a:lstStyle/>
                    <a:p>
                      <a:pPr marL="0" lvl="0" indent="0" algn="ctr" rtl="0">
                        <a:spcBef>
                          <a:spcPts val="0"/>
                        </a:spcBef>
                        <a:spcAft>
                          <a:spcPts val="0"/>
                        </a:spcAft>
                        <a:buNone/>
                      </a:pPr>
                      <a:r>
                        <a:rPr lang="en" sz="1300" b="1">
                          <a:solidFill>
                            <a:schemeClr val="accent2"/>
                          </a:solidFill>
                          <a:latin typeface="Questrial"/>
                          <a:ea typeface="Questrial"/>
                          <a:cs typeface="Questrial"/>
                          <a:sym typeface="Questrial"/>
                        </a:rPr>
                        <a:t>Non-Linear</a:t>
                      </a:r>
                      <a:endParaRPr sz="1300" b="1">
                        <a:solidFill>
                          <a:schemeClr val="accent2"/>
                        </a:solidFill>
                        <a:latin typeface="Questrial"/>
                        <a:ea typeface="Questrial"/>
                        <a:cs typeface="Questrial"/>
                        <a:sym typeface="Questrial"/>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rgbClr val="C52626"/>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300" b="1">
                          <a:solidFill>
                            <a:schemeClr val="dk1"/>
                          </a:solidFill>
                          <a:latin typeface="Questrial"/>
                          <a:ea typeface="Questrial"/>
                          <a:cs typeface="Questrial"/>
                          <a:sym typeface="Questrial"/>
                        </a:rPr>
                        <a:t>XGBoost</a:t>
                      </a:r>
                      <a:endParaRPr sz="1300" b="1">
                        <a:solidFill>
                          <a:schemeClr val="dk1"/>
                        </a:solidFill>
                        <a:latin typeface="Questrial"/>
                        <a:ea typeface="Questrial"/>
                        <a:cs typeface="Questrial"/>
                        <a:sym typeface="Questrial"/>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rgbClr val="C52626"/>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1300" b="1">
                          <a:solidFill>
                            <a:schemeClr val="dk1"/>
                          </a:solidFill>
                          <a:latin typeface="Questrial"/>
                          <a:ea typeface="Questrial"/>
                          <a:cs typeface="Questrial"/>
                          <a:sym typeface="Questrial"/>
                        </a:rPr>
                        <a:t>0.85</a:t>
                      </a:r>
                      <a:endParaRPr sz="1300" b="1">
                        <a:solidFill>
                          <a:schemeClr val="dk1"/>
                        </a:solidFill>
                        <a:latin typeface="Questrial"/>
                        <a:ea typeface="Questrial"/>
                        <a:cs typeface="Questrial"/>
                        <a:sym typeface="Questrial"/>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rgbClr val="C52626"/>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accent1"/>
                    </a:solidFill>
                  </a:tcPr>
                </a:tc>
                <a:extLst>
                  <a:ext uri="{0D108BD9-81ED-4DB2-BD59-A6C34878D82A}">
                    <a16:rowId xmlns:a16="http://schemas.microsoft.com/office/drawing/2014/main" val="10003"/>
                  </a:ext>
                </a:extLst>
              </a:tr>
              <a:tr h="529925">
                <a:tc vMerge="1">
                  <a:txBody>
                    <a:bodyPr/>
                    <a:lstStyle/>
                    <a:p>
                      <a:endParaRPr lang="en-VN"/>
                    </a:p>
                  </a:txBody>
                  <a:tcPr/>
                </a:tc>
                <a:tc>
                  <a:txBody>
                    <a:bodyPr/>
                    <a:lstStyle/>
                    <a:p>
                      <a:pPr marL="0" lvl="0" indent="0" algn="ctr" rtl="0">
                        <a:spcBef>
                          <a:spcPts val="0"/>
                        </a:spcBef>
                        <a:spcAft>
                          <a:spcPts val="0"/>
                        </a:spcAft>
                        <a:buNone/>
                      </a:pPr>
                      <a:r>
                        <a:rPr lang="en" sz="1300">
                          <a:solidFill>
                            <a:schemeClr val="accent2"/>
                          </a:solidFill>
                          <a:latin typeface="Questrial"/>
                          <a:ea typeface="Questrial"/>
                          <a:cs typeface="Questrial"/>
                          <a:sym typeface="Questrial"/>
                        </a:rPr>
                        <a:t>Random Forest</a:t>
                      </a:r>
                      <a:endParaRPr sz="1300">
                        <a:solidFill>
                          <a:schemeClr val="accent2"/>
                        </a:solidFill>
                        <a:latin typeface="Questrial"/>
                        <a:ea typeface="Questrial"/>
                        <a:cs typeface="Questrial"/>
                        <a:sym typeface="Questrial"/>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300">
                          <a:solidFill>
                            <a:schemeClr val="accent2"/>
                          </a:solidFill>
                          <a:latin typeface="Questrial"/>
                          <a:ea typeface="Questrial"/>
                          <a:cs typeface="Questrial"/>
                          <a:sym typeface="Questrial"/>
                        </a:rPr>
                        <a:t>0.82</a:t>
                      </a:r>
                      <a:endParaRPr sz="1300">
                        <a:solidFill>
                          <a:schemeClr val="accent2"/>
                        </a:solidFill>
                        <a:latin typeface="Questrial"/>
                        <a:ea typeface="Questrial"/>
                        <a:cs typeface="Questrial"/>
                        <a:sym typeface="Questrial"/>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529925">
                <a:tc vMerge="1">
                  <a:txBody>
                    <a:bodyPr/>
                    <a:lstStyle/>
                    <a:p>
                      <a:endParaRPr lang="en-VN"/>
                    </a:p>
                  </a:txBody>
                  <a:tcPr/>
                </a:tc>
                <a:tc>
                  <a:txBody>
                    <a:bodyPr/>
                    <a:lstStyle/>
                    <a:p>
                      <a:pPr marL="0" lvl="0" indent="0" algn="ctr" rtl="0">
                        <a:spcBef>
                          <a:spcPts val="0"/>
                        </a:spcBef>
                        <a:spcAft>
                          <a:spcPts val="0"/>
                        </a:spcAft>
                        <a:buNone/>
                      </a:pPr>
                      <a:r>
                        <a:rPr lang="en" sz="1300">
                          <a:solidFill>
                            <a:schemeClr val="accent2"/>
                          </a:solidFill>
                          <a:latin typeface="Questrial"/>
                          <a:ea typeface="Questrial"/>
                          <a:cs typeface="Questrial"/>
                          <a:sym typeface="Questrial"/>
                        </a:rPr>
                        <a:t>Neural Network</a:t>
                      </a:r>
                      <a:endParaRPr sz="1300">
                        <a:solidFill>
                          <a:schemeClr val="accent2"/>
                        </a:solidFill>
                        <a:latin typeface="Questrial"/>
                        <a:ea typeface="Questrial"/>
                        <a:cs typeface="Questrial"/>
                        <a:sym typeface="Questrial"/>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300">
                          <a:solidFill>
                            <a:schemeClr val="accent2"/>
                          </a:solidFill>
                          <a:latin typeface="Questrial"/>
                          <a:ea typeface="Questrial"/>
                          <a:cs typeface="Questrial"/>
                          <a:sym typeface="Questrial"/>
                        </a:rPr>
                        <a:t>0.71</a:t>
                      </a:r>
                      <a:endParaRPr sz="1300">
                        <a:solidFill>
                          <a:schemeClr val="accent2"/>
                        </a:solidFill>
                        <a:latin typeface="Questrial"/>
                        <a:ea typeface="Questrial"/>
                        <a:cs typeface="Questrial"/>
                        <a:sym typeface="Questrial"/>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alpha val="0"/>
                        </a:schemeClr>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alpha val="0"/>
                        </a:schemeClr>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
        <p:nvSpPr>
          <p:cNvPr id="1179" name="Google Shape;1179;p56"/>
          <p:cNvSpPr txBox="1"/>
          <p:nvPr/>
        </p:nvSpPr>
        <p:spPr>
          <a:xfrm>
            <a:off x="445250" y="4465825"/>
            <a:ext cx="3894300" cy="162300"/>
          </a:xfrm>
          <a:prstGeom prst="rect">
            <a:avLst/>
          </a:prstGeom>
          <a:noFill/>
          <a:ln>
            <a:noFill/>
          </a:ln>
        </p:spPr>
        <p:txBody>
          <a:bodyPr spcFirstLastPara="1" wrap="square" lIns="91425" tIns="91425" rIns="91425" bIns="91425" anchor="ctr" anchorCtr="0">
            <a:noAutofit/>
          </a:bodyPr>
          <a:lstStyle/>
          <a:p>
            <a:pPr marL="457200" lvl="0" indent="0" algn="l" rtl="0">
              <a:spcBef>
                <a:spcPts val="0"/>
              </a:spcBef>
              <a:spcAft>
                <a:spcPts val="0"/>
              </a:spcAft>
              <a:buNone/>
            </a:pPr>
            <a:r>
              <a:rPr lang="en" sz="1100">
                <a:solidFill>
                  <a:srgbClr val="C52626"/>
                </a:solidFill>
                <a:latin typeface="Questrial"/>
                <a:ea typeface="Questrial"/>
                <a:cs typeface="Questrial"/>
                <a:sym typeface="Questrial"/>
              </a:rPr>
              <a:t>*All models trained using Tweedie Loss Function</a:t>
            </a:r>
            <a:endParaRPr sz="1100">
              <a:solidFill>
                <a:srgbClr val="C52626"/>
              </a:solidFill>
              <a:latin typeface="Questrial"/>
              <a:ea typeface="Questrial"/>
              <a:cs typeface="Questrial"/>
              <a:sym typeface="Quest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183"/>
        <p:cNvGrpSpPr/>
        <p:nvPr/>
      </p:nvGrpSpPr>
      <p:grpSpPr>
        <a:xfrm>
          <a:off x="0" y="0"/>
          <a:ext cx="0" cy="0"/>
          <a:chOff x="0" y="0"/>
          <a:chExt cx="0" cy="0"/>
        </a:xfrm>
      </p:grpSpPr>
      <p:sp>
        <p:nvSpPr>
          <p:cNvPr id="1184" name="Google Shape;1184;p57"/>
          <p:cNvSpPr/>
          <p:nvPr/>
        </p:nvSpPr>
        <p:spPr>
          <a:xfrm>
            <a:off x="1538400" y="4914300"/>
            <a:ext cx="1516800" cy="229200"/>
          </a:xfrm>
          <a:prstGeom prst="rect">
            <a:avLst/>
          </a:prstGeom>
          <a:solidFill>
            <a:srgbClr val="F3F3F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dk1"/>
                </a:solidFill>
                <a:latin typeface="Questrial"/>
                <a:ea typeface="Questrial"/>
                <a:cs typeface="Questrial"/>
                <a:sym typeface="Questrial"/>
              </a:rPr>
              <a:t>Introduction</a:t>
            </a:r>
            <a:endParaRPr sz="900" b="1">
              <a:solidFill>
                <a:schemeClr val="dk1"/>
              </a:solidFill>
              <a:latin typeface="Questrial"/>
              <a:ea typeface="Questrial"/>
              <a:cs typeface="Questrial"/>
              <a:sym typeface="Questrial"/>
            </a:endParaRPr>
          </a:p>
        </p:txBody>
      </p:sp>
      <p:sp>
        <p:nvSpPr>
          <p:cNvPr id="1185" name="Google Shape;1185;p57"/>
          <p:cNvSpPr/>
          <p:nvPr/>
        </p:nvSpPr>
        <p:spPr>
          <a:xfrm>
            <a:off x="3055200" y="4914300"/>
            <a:ext cx="1573444" cy="229200"/>
          </a:xfrm>
          <a:prstGeom prst="rect">
            <a:avLst/>
          </a:prstGeom>
          <a:solidFill>
            <a:srgbClr val="F3F3F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chemeClr val="dk1"/>
                </a:solidFill>
                <a:latin typeface="Questrial"/>
                <a:ea typeface="Questrial"/>
                <a:cs typeface="Questrial"/>
                <a:sym typeface="Questrial"/>
              </a:rPr>
              <a:t>Exploratory Data Analysis</a:t>
            </a:r>
            <a:endParaRPr b="1" dirty="0">
              <a:solidFill>
                <a:schemeClr val="dk1"/>
              </a:solidFill>
              <a:latin typeface="Questrial"/>
              <a:ea typeface="Questrial"/>
              <a:cs typeface="Questrial"/>
              <a:sym typeface="Questrial"/>
            </a:endParaRPr>
          </a:p>
        </p:txBody>
      </p:sp>
      <p:sp>
        <p:nvSpPr>
          <p:cNvPr id="1186" name="Google Shape;1186;p57"/>
          <p:cNvSpPr/>
          <p:nvPr/>
        </p:nvSpPr>
        <p:spPr>
          <a:xfrm>
            <a:off x="4572000" y="4914300"/>
            <a:ext cx="1516800" cy="229200"/>
          </a:xfrm>
          <a:prstGeom prst="rect">
            <a:avLst/>
          </a:prstGeom>
          <a:solidFill>
            <a:srgbClr val="F3F3F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dk1"/>
                </a:solidFill>
                <a:latin typeface="Questrial"/>
                <a:ea typeface="Questrial"/>
                <a:cs typeface="Questrial"/>
                <a:sym typeface="Questrial"/>
              </a:rPr>
              <a:t>Models &amp; Results</a:t>
            </a:r>
            <a:endParaRPr b="1">
              <a:solidFill>
                <a:schemeClr val="dk1"/>
              </a:solidFill>
              <a:latin typeface="Questrial"/>
              <a:ea typeface="Questrial"/>
              <a:cs typeface="Questrial"/>
              <a:sym typeface="Questrial"/>
            </a:endParaRPr>
          </a:p>
        </p:txBody>
      </p:sp>
      <p:sp>
        <p:nvSpPr>
          <p:cNvPr id="1187" name="Google Shape;1187;p57"/>
          <p:cNvSpPr/>
          <p:nvPr/>
        </p:nvSpPr>
        <p:spPr>
          <a:xfrm>
            <a:off x="6088800" y="4914300"/>
            <a:ext cx="1516800" cy="2292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lt1"/>
                </a:solidFill>
                <a:latin typeface="Questrial"/>
                <a:ea typeface="Questrial"/>
                <a:cs typeface="Questrial"/>
                <a:sym typeface="Questrial"/>
              </a:rPr>
              <a:t>Business Implications  </a:t>
            </a:r>
            <a:endParaRPr b="1">
              <a:solidFill>
                <a:schemeClr val="lt1"/>
              </a:solidFill>
              <a:latin typeface="Questrial"/>
              <a:ea typeface="Questrial"/>
              <a:cs typeface="Questrial"/>
              <a:sym typeface="Questrial"/>
            </a:endParaRPr>
          </a:p>
        </p:txBody>
      </p:sp>
      <p:sp>
        <p:nvSpPr>
          <p:cNvPr id="1188" name="Google Shape;1188;p57"/>
          <p:cNvSpPr txBox="1">
            <a:spLocks noGrp="1"/>
          </p:cNvSpPr>
          <p:nvPr>
            <p:ph type="title"/>
          </p:nvPr>
        </p:nvSpPr>
        <p:spPr>
          <a:xfrm>
            <a:off x="1597500" y="144625"/>
            <a:ext cx="5949000" cy="70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Business Understandings</a:t>
            </a:r>
            <a:endParaRPr sz="2400"/>
          </a:p>
        </p:txBody>
      </p:sp>
      <p:sp>
        <p:nvSpPr>
          <p:cNvPr id="1189" name="Google Shape;1189;p57"/>
          <p:cNvSpPr/>
          <p:nvPr/>
        </p:nvSpPr>
        <p:spPr>
          <a:xfrm>
            <a:off x="882924" y="958444"/>
            <a:ext cx="628800" cy="628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7"/>
          <p:cNvSpPr txBox="1">
            <a:spLocks noGrp="1"/>
          </p:cNvSpPr>
          <p:nvPr>
            <p:ph type="title" idx="4294967295"/>
          </p:nvPr>
        </p:nvSpPr>
        <p:spPr>
          <a:xfrm>
            <a:off x="707676" y="1016938"/>
            <a:ext cx="3534000" cy="51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Questrial"/>
                <a:ea typeface="Questrial"/>
                <a:cs typeface="Questrial"/>
                <a:sym typeface="Questrial"/>
              </a:rPr>
              <a:t>Business Perspective </a:t>
            </a:r>
            <a:endParaRPr sz="1600" b="1">
              <a:latin typeface="Questrial"/>
              <a:ea typeface="Questrial"/>
              <a:cs typeface="Questrial"/>
              <a:sym typeface="Questrial"/>
            </a:endParaRPr>
          </a:p>
        </p:txBody>
      </p:sp>
      <p:sp>
        <p:nvSpPr>
          <p:cNvPr id="1191" name="Google Shape;1191;p57"/>
          <p:cNvSpPr txBox="1">
            <a:spLocks noGrp="1"/>
          </p:cNvSpPr>
          <p:nvPr>
            <p:ph type="subTitle" idx="4294967295"/>
          </p:nvPr>
        </p:nvSpPr>
        <p:spPr>
          <a:xfrm>
            <a:off x="574363" y="1528738"/>
            <a:ext cx="3719400" cy="14619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Font typeface="Questrial"/>
              <a:buChar char="●"/>
            </a:pPr>
            <a:r>
              <a:rPr lang="en" sz="1200" b="1">
                <a:solidFill>
                  <a:schemeClr val="dk1"/>
                </a:solidFill>
              </a:rPr>
              <a:t>Prediction accuracy</a:t>
            </a:r>
            <a:r>
              <a:rPr lang="en" sz="1200">
                <a:solidFill>
                  <a:schemeClr val="dk1"/>
                </a:solidFill>
              </a:rPr>
              <a:t> is more critical for setting proper premiums.</a:t>
            </a:r>
            <a:endParaRPr sz="1200">
              <a:solidFill>
                <a:schemeClr val="dk1"/>
              </a:solidFill>
            </a:endParaRPr>
          </a:p>
          <a:p>
            <a:pPr marL="457200" lvl="0" indent="-304800" algn="l" rtl="0">
              <a:lnSpc>
                <a:spcPct val="115000"/>
              </a:lnSpc>
              <a:spcBef>
                <a:spcPts val="0"/>
              </a:spcBef>
              <a:spcAft>
                <a:spcPts val="0"/>
              </a:spcAft>
              <a:buClr>
                <a:schemeClr val="dk1"/>
              </a:buClr>
              <a:buSzPts val="1200"/>
              <a:buFont typeface="Questrial"/>
              <a:buChar char="●"/>
            </a:pPr>
            <a:r>
              <a:rPr lang="en" sz="1200">
                <a:solidFill>
                  <a:schemeClr val="dk1"/>
                </a:solidFill>
              </a:rPr>
              <a:t>Accurate risk prediction ensures </a:t>
            </a:r>
            <a:r>
              <a:rPr lang="en" sz="1200" b="1">
                <a:solidFill>
                  <a:schemeClr val="dk1"/>
                </a:solidFill>
              </a:rPr>
              <a:t>profitability</a:t>
            </a:r>
            <a:r>
              <a:rPr lang="en" sz="1200">
                <a:solidFill>
                  <a:schemeClr val="dk1"/>
                </a:solidFill>
              </a:rPr>
              <a:t> and protects </a:t>
            </a:r>
            <a:r>
              <a:rPr lang="en" sz="1200" b="1">
                <a:solidFill>
                  <a:schemeClr val="dk1"/>
                </a:solidFill>
              </a:rPr>
              <a:t>against adverse selection</a:t>
            </a:r>
            <a:r>
              <a:rPr lang="en" sz="1200">
                <a:solidFill>
                  <a:schemeClr val="dk1"/>
                </a:solidFill>
              </a:rPr>
              <a:t>.</a:t>
            </a:r>
            <a:endParaRPr sz="1200">
              <a:solidFill>
                <a:schemeClr val="dk1"/>
              </a:solidFill>
            </a:endParaRPr>
          </a:p>
          <a:p>
            <a:pPr marL="457200" lvl="0" indent="-304800" algn="l" rtl="0">
              <a:lnSpc>
                <a:spcPct val="115000"/>
              </a:lnSpc>
              <a:spcBef>
                <a:spcPts val="0"/>
              </a:spcBef>
              <a:spcAft>
                <a:spcPts val="0"/>
              </a:spcAft>
              <a:buClr>
                <a:schemeClr val="dk1"/>
              </a:buClr>
              <a:buSzPts val="1200"/>
              <a:buFont typeface="Questrial"/>
              <a:buChar char="●"/>
            </a:pPr>
            <a:r>
              <a:rPr lang="en" sz="1200">
                <a:solidFill>
                  <a:schemeClr val="dk1"/>
                </a:solidFill>
              </a:rPr>
              <a:t>The cost of inaccurate predictions outweighs the need for full model transparency.</a:t>
            </a:r>
            <a:endParaRPr/>
          </a:p>
        </p:txBody>
      </p:sp>
      <p:sp>
        <p:nvSpPr>
          <p:cNvPr id="1192" name="Google Shape;1192;p57"/>
          <p:cNvSpPr/>
          <p:nvPr/>
        </p:nvSpPr>
        <p:spPr>
          <a:xfrm>
            <a:off x="5210874" y="958444"/>
            <a:ext cx="628800" cy="628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7"/>
          <p:cNvSpPr txBox="1">
            <a:spLocks noGrp="1"/>
          </p:cNvSpPr>
          <p:nvPr>
            <p:ph type="title" idx="4294967295"/>
          </p:nvPr>
        </p:nvSpPr>
        <p:spPr>
          <a:xfrm>
            <a:off x="5035626" y="1016938"/>
            <a:ext cx="3534000" cy="51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Questrial"/>
                <a:ea typeface="Questrial"/>
                <a:cs typeface="Questrial"/>
                <a:sym typeface="Questrial"/>
              </a:rPr>
              <a:t>Key Challenges</a:t>
            </a:r>
            <a:endParaRPr sz="1600" b="1">
              <a:latin typeface="Questrial"/>
              <a:ea typeface="Questrial"/>
              <a:cs typeface="Questrial"/>
              <a:sym typeface="Questrial"/>
            </a:endParaRPr>
          </a:p>
        </p:txBody>
      </p:sp>
      <p:sp>
        <p:nvSpPr>
          <p:cNvPr id="1194" name="Google Shape;1194;p57"/>
          <p:cNvSpPr txBox="1">
            <a:spLocks noGrp="1"/>
          </p:cNvSpPr>
          <p:nvPr>
            <p:ph type="subTitle" idx="4294967295"/>
          </p:nvPr>
        </p:nvSpPr>
        <p:spPr>
          <a:xfrm>
            <a:off x="4902313" y="1528738"/>
            <a:ext cx="3534000" cy="14619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rgbClr val="000000"/>
              </a:buClr>
              <a:buSzPts val="1200"/>
              <a:buFont typeface="Questrial"/>
              <a:buChar char="●"/>
            </a:pPr>
            <a:r>
              <a:rPr lang="en" sz="1200" b="1">
                <a:solidFill>
                  <a:srgbClr val="000000"/>
                </a:solidFill>
              </a:rPr>
              <a:t>Highly skewed and zero-inflated data: </a:t>
            </a:r>
            <a:r>
              <a:rPr lang="en" sz="1200">
                <a:solidFill>
                  <a:srgbClr val="000000"/>
                </a:solidFill>
              </a:rPr>
              <a:t>Rare, costly claims challenge prediction.</a:t>
            </a:r>
            <a:endParaRPr sz="1200">
              <a:solidFill>
                <a:srgbClr val="000000"/>
              </a:solidFill>
            </a:endParaRPr>
          </a:p>
          <a:p>
            <a:pPr marL="457200" lvl="0" indent="-304800" algn="l" rtl="0">
              <a:lnSpc>
                <a:spcPct val="115000"/>
              </a:lnSpc>
              <a:spcBef>
                <a:spcPts val="0"/>
              </a:spcBef>
              <a:spcAft>
                <a:spcPts val="0"/>
              </a:spcAft>
              <a:buClr>
                <a:srgbClr val="000000"/>
              </a:buClr>
              <a:buSzPts val="1200"/>
              <a:buFont typeface="Questrial"/>
              <a:buChar char="●"/>
            </a:pPr>
            <a:r>
              <a:rPr lang="en" sz="1200" b="1">
                <a:solidFill>
                  <a:srgbClr val="000000"/>
                </a:solidFill>
              </a:rPr>
              <a:t>Complexity vs. Interpretability: </a:t>
            </a:r>
            <a:r>
              <a:rPr lang="en" sz="1200">
                <a:solidFill>
                  <a:srgbClr val="000000"/>
                </a:solidFill>
              </a:rPr>
              <a:t>Models must balance accuracy and transparency.</a:t>
            </a:r>
            <a:endParaRPr sz="1200">
              <a:solidFill>
                <a:srgbClr val="000000"/>
              </a:solidFill>
            </a:endParaRPr>
          </a:p>
          <a:p>
            <a:pPr marL="457200" lvl="0" indent="-304800" algn="l" rtl="0">
              <a:lnSpc>
                <a:spcPct val="115000"/>
              </a:lnSpc>
              <a:spcBef>
                <a:spcPts val="0"/>
              </a:spcBef>
              <a:spcAft>
                <a:spcPts val="0"/>
              </a:spcAft>
              <a:buClr>
                <a:srgbClr val="000000"/>
              </a:buClr>
              <a:buSzPts val="1200"/>
              <a:buFont typeface="Questrial"/>
              <a:buChar char="●"/>
            </a:pPr>
            <a:r>
              <a:rPr lang="en" sz="1200" b="1">
                <a:solidFill>
                  <a:srgbClr val="000000"/>
                </a:solidFill>
              </a:rPr>
              <a:t>Generalization to new customers:</a:t>
            </a:r>
            <a:r>
              <a:rPr lang="en" sz="1200">
                <a:solidFill>
                  <a:srgbClr val="000000"/>
                </a:solidFill>
              </a:rPr>
              <a:t> Models must adapt to unseen policyholders.</a:t>
            </a:r>
            <a:endParaRPr sz="1200" b="1">
              <a:solidFill>
                <a:schemeClr val="dk1"/>
              </a:solidFill>
            </a:endParaRPr>
          </a:p>
        </p:txBody>
      </p:sp>
      <p:sp>
        <p:nvSpPr>
          <p:cNvPr id="1195" name="Google Shape;1195;p57"/>
          <p:cNvSpPr/>
          <p:nvPr/>
        </p:nvSpPr>
        <p:spPr>
          <a:xfrm>
            <a:off x="882924" y="3051456"/>
            <a:ext cx="628800" cy="628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7"/>
          <p:cNvSpPr txBox="1">
            <a:spLocks noGrp="1"/>
          </p:cNvSpPr>
          <p:nvPr>
            <p:ph type="title" idx="4294967295"/>
          </p:nvPr>
        </p:nvSpPr>
        <p:spPr>
          <a:xfrm>
            <a:off x="707676" y="3109950"/>
            <a:ext cx="3534000" cy="51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Questrial"/>
                <a:ea typeface="Questrial"/>
                <a:cs typeface="Questrial"/>
                <a:sym typeface="Questrial"/>
              </a:rPr>
              <a:t>Variable Selection</a:t>
            </a:r>
            <a:endParaRPr sz="1600" b="1">
              <a:latin typeface="Questrial"/>
              <a:ea typeface="Questrial"/>
              <a:cs typeface="Questrial"/>
              <a:sym typeface="Questrial"/>
            </a:endParaRPr>
          </a:p>
        </p:txBody>
      </p:sp>
      <p:sp>
        <p:nvSpPr>
          <p:cNvPr id="1197" name="Google Shape;1197;p57"/>
          <p:cNvSpPr txBox="1">
            <a:spLocks noGrp="1"/>
          </p:cNvSpPr>
          <p:nvPr>
            <p:ph type="subTitle" idx="4294967295"/>
          </p:nvPr>
        </p:nvSpPr>
        <p:spPr>
          <a:xfrm>
            <a:off x="574363" y="3621750"/>
            <a:ext cx="3719400" cy="10446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Font typeface="Questrial"/>
              <a:buChar char="●"/>
            </a:pPr>
            <a:r>
              <a:rPr lang="en" sz="1200">
                <a:solidFill>
                  <a:schemeClr val="dk1"/>
                </a:solidFill>
              </a:rPr>
              <a:t>Driver characteristics</a:t>
            </a:r>
            <a:endParaRPr sz="1200">
              <a:solidFill>
                <a:schemeClr val="dk1"/>
              </a:solidFill>
            </a:endParaRPr>
          </a:p>
          <a:p>
            <a:pPr marL="457200" lvl="0" indent="-304800" algn="l" rtl="0">
              <a:lnSpc>
                <a:spcPct val="115000"/>
              </a:lnSpc>
              <a:spcBef>
                <a:spcPts val="0"/>
              </a:spcBef>
              <a:spcAft>
                <a:spcPts val="0"/>
              </a:spcAft>
              <a:buClr>
                <a:schemeClr val="dk1"/>
              </a:buClr>
              <a:buSzPts val="1200"/>
              <a:buFont typeface="Questrial"/>
              <a:buChar char="●"/>
            </a:pPr>
            <a:r>
              <a:rPr lang="en" sz="1200">
                <a:solidFill>
                  <a:schemeClr val="dk1"/>
                </a:solidFill>
              </a:rPr>
              <a:t>Vehicle attributes</a:t>
            </a:r>
            <a:endParaRPr sz="1200">
              <a:solidFill>
                <a:schemeClr val="dk1"/>
              </a:solidFill>
            </a:endParaRPr>
          </a:p>
          <a:p>
            <a:pPr marL="457200" lvl="0" indent="-304800" algn="l" rtl="0">
              <a:lnSpc>
                <a:spcPct val="115000"/>
              </a:lnSpc>
              <a:spcBef>
                <a:spcPts val="0"/>
              </a:spcBef>
              <a:spcAft>
                <a:spcPts val="0"/>
              </a:spcAft>
              <a:buClr>
                <a:schemeClr val="dk1"/>
              </a:buClr>
              <a:buSzPts val="1200"/>
              <a:buFont typeface="Questrial"/>
              <a:buChar char="●"/>
            </a:pPr>
            <a:r>
              <a:rPr lang="en" sz="1200">
                <a:solidFill>
                  <a:schemeClr val="dk1"/>
                </a:solidFill>
              </a:rPr>
              <a:t>Policy details</a:t>
            </a:r>
            <a:endParaRPr sz="1200">
              <a:solidFill>
                <a:schemeClr val="dk1"/>
              </a:solidFill>
            </a:endParaRPr>
          </a:p>
          <a:p>
            <a:pPr marL="457200" lvl="0" indent="-304800" algn="l" rtl="0">
              <a:lnSpc>
                <a:spcPct val="115000"/>
              </a:lnSpc>
              <a:spcBef>
                <a:spcPts val="0"/>
              </a:spcBef>
              <a:spcAft>
                <a:spcPts val="0"/>
              </a:spcAft>
              <a:buClr>
                <a:schemeClr val="dk1"/>
              </a:buClr>
              <a:buSzPts val="1200"/>
              <a:buFont typeface="Questrial"/>
              <a:buChar char="●"/>
            </a:pPr>
            <a:r>
              <a:rPr lang="en" sz="1200">
                <a:solidFill>
                  <a:schemeClr val="dk1"/>
                </a:solidFill>
              </a:rPr>
              <a:t>Location information</a:t>
            </a:r>
            <a:endParaRPr sz="1200" b="1">
              <a:solidFill>
                <a:schemeClr val="dk1"/>
              </a:solidFill>
            </a:endParaRPr>
          </a:p>
        </p:txBody>
      </p:sp>
      <p:sp>
        <p:nvSpPr>
          <p:cNvPr id="1198" name="Google Shape;1198;p57"/>
          <p:cNvSpPr/>
          <p:nvPr/>
        </p:nvSpPr>
        <p:spPr>
          <a:xfrm>
            <a:off x="5210024" y="3109956"/>
            <a:ext cx="628800" cy="628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7"/>
          <p:cNvSpPr txBox="1">
            <a:spLocks noGrp="1"/>
          </p:cNvSpPr>
          <p:nvPr>
            <p:ph type="title" idx="4294967295"/>
          </p:nvPr>
        </p:nvSpPr>
        <p:spPr>
          <a:xfrm>
            <a:off x="5034776" y="3168450"/>
            <a:ext cx="3534000" cy="51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Questrial"/>
                <a:ea typeface="Questrial"/>
                <a:cs typeface="Questrial"/>
                <a:sym typeface="Questrial"/>
              </a:rPr>
              <a:t>Applicability</a:t>
            </a:r>
            <a:endParaRPr sz="1600" b="1">
              <a:latin typeface="Questrial"/>
              <a:ea typeface="Questrial"/>
              <a:cs typeface="Questrial"/>
              <a:sym typeface="Questrial"/>
            </a:endParaRPr>
          </a:p>
        </p:txBody>
      </p:sp>
      <p:sp>
        <p:nvSpPr>
          <p:cNvPr id="1200" name="Google Shape;1200;p57"/>
          <p:cNvSpPr txBox="1">
            <a:spLocks noGrp="1"/>
          </p:cNvSpPr>
          <p:nvPr>
            <p:ph type="subTitle" idx="4294967295"/>
          </p:nvPr>
        </p:nvSpPr>
        <p:spPr>
          <a:xfrm>
            <a:off x="4942938" y="3695875"/>
            <a:ext cx="3534000" cy="1044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rPr>
              <a:t>Car insurance model cannot be directly used for life insurance. </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Different risk objects (vehicle vs human life)</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Different predictive features</a:t>
            </a:r>
            <a:endParaRPr sz="12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5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a:t>
            </a:r>
            <a:endParaRPr/>
          </a:p>
          <a:p>
            <a:pPr marL="0" lvl="0" indent="0" algn="ctr" rtl="0">
              <a:spcBef>
                <a:spcPts val="0"/>
              </a:spcBef>
              <a:spcAft>
                <a:spcPts val="0"/>
              </a:spcAft>
              <a:buNone/>
            </a:pPr>
            <a:r>
              <a:rPr lang="en"/>
              <a:t>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D4D4">
            <a:alpha val="37340"/>
          </a:srgbClr>
        </a:solidFill>
        <a:effectLst/>
      </p:bgPr>
    </p:bg>
    <p:spTree>
      <p:nvGrpSpPr>
        <p:cNvPr id="1" name="Shape 987"/>
        <p:cNvGrpSpPr/>
        <p:nvPr/>
      </p:nvGrpSpPr>
      <p:grpSpPr>
        <a:xfrm>
          <a:off x="0" y="0"/>
          <a:ext cx="0" cy="0"/>
          <a:chOff x="0" y="0"/>
          <a:chExt cx="0" cy="0"/>
        </a:xfrm>
      </p:grpSpPr>
      <p:sp>
        <p:nvSpPr>
          <p:cNvPr id="988" name="Google Shape;988;p46"/>
          <p:cNvSpPr txBox="1">
            <a:spLocks noGrp="1"/>
          </p:cNvSpPr>
          <p:nvPr>
            <p:ph type="title"/>
          </p:nvPr>
        </p:nvSpPr>
        <p:spPr>
          <a:xfrm>
            <a:off x="720000" y="190225"/>
            <a:ext cx="7704000" cy="44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Team Members</a:t>
            </a:r>
            <a:endParaRPr/>
          </a:p>
        </p:txBody>
      </p:sp>
      <p:sp>
        <p:nvSpPr>
          <p:cNvPr id="989" name="Google Shape;989;p46"/>
          <p:cNvSpPr txBox="1">
            <a:spLocks noGrp="1"/>
          </p:cNvSpPr>
          <p:nvPr>
            <p:ph type="title" idx="2"/>
          </p:nvPr>
        </p:nvSpPr>
        <p:spPr>
          <a:xfrm>
            <a:off x="571425" y="2418101"/>
            <a:ext cx="2336400" cy="39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latin typeface="Questrial"/>
                <a:ea typeface="Questrial"/>
                <a:cs typeface="Questrial"/>
                <a:sym typeface="Questrial"/>
              </a:rPr>
              <a:t>Phuong Vu</a:t>
            </a:r>
            <a:endParaRPr sz="1400">
              <a:latin typeface="Questrial"/>
              <a:ea typeface="Questrial"/>
              <a:cs typeface="Questrial"/>
              <a:sym typeface="Questrial"/>
            </a:endParaRPr>
          </a:p>
        </p:txBody>
      </p:sp>
      <p:sp>
        <p:nvSpPr>
          <p:cNvPr id="990" name="Google Shape;990;p46"/>
          <p:cNvSpPr txBox="1">
            <a:spLocks noGrp="1"/>
          </p:cNvSpPr>
          <p:nvPr>
            <p:ph type="title" idx="3"/>
          </p:nvPr>
        </p:nvSpPr>
        <p:spPr>
          <a:xfrm>
            <a:off x="3403800" y="2418100"/>
            <a:ext cx="2336400" cy="39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latin typeface="Questrial"/>
                <a:ea typeface="Questrial"/>
                <a:cs typeface="Questrial"/>
                <a:sym typeface="Questrial"/>
              </a:rPr>
              <a:t>Shreya</a:t>
            </a:r>
            <a:endParaRPr sz="1400">
              <a:latin typeface="Questrial"/>
              <a:ea typeface="Questrial"/>
              <a:cs typeface="Questrial"/>
              <a:sym typeface="Questrial"/>
            </a:endParaRPr>
          </a:p>
        </p:txBody>
      </p:sp>
      <p:sp>
        <p:nvSpPr>
          <p:cNvPr id="991" name="Google Shape;991;p46"/>
          <p:cNvSpPr txBox="1">
            <a:spLocks noGrp="1"/>
          </p:cNvSpPr>
          <p:nvPr>
            <p:ph type="title" idx="5"/>
          </p:nvPr>
        </p:nvSpPr>
        <p:spPr>
          <a:xfrm>
            <a:off x="6236175" y="2418115"/>
            <a:ext cx="2336400" cy="39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latin typeface="Questrial"/>
                <a:ea typeface="Questrial"/>
                <a:cs typeface="Questrial"/>
                <a:sym typeface="Questrial"/>
              </a:rPr>
              <a:t>Amna Gul</a:t>
            </a:r>
            <a:endParaRPr sz="1400">
              <a:latin typeface="Questrial"/>
              <a:ea typeface="Questrial"/>
              <a:cs typeface="Questrial"/>
              <a:sym typeface="Questrial"/>
            </a:endParaRPr>
          </a:p>
        </p:txBody>
      </p:sp>
      <p:sp>
        <p:nvSpPr>
          <p:cNvPr id="992" name="Google Shape;992;p46"/>
          <p:cNvSpPr txBox="1">
            <a:spLocks noGrp="1"/>
          </p:cNvSpPr>
          <p:nvPr>
            <p:ph type="title" idx="2"/>
          </p:nvPr>
        </p:nvSpPr>
        <p:spPr>
          <a:xfrm>
            <a:off x="571425" y="4606603"/>
            <a:ext cx="2336400" cy="3930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400">
                <a:latin typeface="Questrial"/>
                <a:ea typeface="Questrial"/>
                <a:cs typeface="Questrial"/>
                <a:sym typeface="Questrial"/>
              </a:rPr>
              <a:t>Anh Tuyet (Snowy) To</a:t>
            </a:r>
            <a:endParaRPr sz="1400">
              <a:latin typeface="Questrial"/>
              <a:ea typeface="Questrial"/>
              <a:cs typeface="Questrial"/>
              <a:sym typeface="Questrial"/>
            </a:endParaRPr>
          </a:p>
        </p:txBody>
      </p:sp>
      <p:sp>
        <p:nvSpPr>
          <p:cNvPr id="993" name="Google Shape;993;p46"/>
          <p:cNvSpPr txBox="1">
            <a:spLocks noGrp="1"/>
          </p:cNvSpPr>
          <p:nvPr>
            <p:ph type="title" idx="3"/>
          </p:nvPr>
        </p:nvSpPr>
        <p:spPr>
          <a:xfrm>
            <a:off x="3403800" y="4606602"/>
            <a:ext cx="2336400" cy="3930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400">
                <a:latin typeface="Questrial"/>
                <a:ea typeface="Questrial"/>
                <a:cs typeface="Questrial"/>
                <a:sym typeface="Questrial"/>
              </a:rPr>
              <a:t>Chin-Wei (Wilson) Chang</a:t>
            </a:r>
            <a:endParaRPr sz="1400">
              <a:latin typeface="Questrial"/>
              <a:ea typeface="Questrial"/>
              <a:cs typeface="Questrial"/>
              <a:sym typeface="Questrial"/>
            </a:endParaRPr>
          </a:p>
        </p:txBody>
      </p:sp>
      <p:sp>
        <p:nvSpPr>
          <p:cNvPr id="994" name="Google Shape;994;p46"/>
          <p:cNvSpPr txBox="1">
            <a:spLocks noGrp="1"/>
          </p:cNvSpPr>
          <p:nvPr>
            <p:ph type="title" idx="5"/>
          </p:nvPr>
        </p:nvSpPr>
        <p:spPr>
          <a:xfrm>
            <a:off x="6236175" y="4606603"/>
            <a:ext cx="2336400" cy="3930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400">
                <a:latin typeface="Questrial"/>
                <a:ea typeface="Questrial"/>
                <a:cs typeface="Questrial"/>
                <a:sym typeface="Questrial"/>
              </a:rPr>
              <a:t>Seungyun (Freddie) Lee</a:t>
            </a:r>
            <a:endParaRPr sz="1400">
              <a:latin typeface="Questrial"/>
              <a:ea typeface="Questrial"/>
              <a:cs typeface="Questrial"/>
              <a:sym typeface="Questrial"/>
            </a:endParaRPr>
          </a:p>
        </p:txBody>
      </p:sp>
      <p:pic>
        <p:nvPicPr>
          <p:cNvPr id="995" name="Google Shape;995;p46"/>
          <p:cNvPicPr preferRelativeResize="0"/>
          <p:nvPr/>
        </p:nvPicPr>
        <p:blipFill>
          <a:blip r:embed="rId3">
            <a:alphaModFix/>
          </a:blip>
          <a:stretch>
            <a:fillRect/>
          </a:stretch>
        </p:blipFill>
        <p:spPr>
          <a:xfrm>
            <a:off x="916725" y="2958563"/>
            <a:ext cx="1645800" cy="1645800"/>
          </a:xfrm>
          <a:prstGeom prst="ellipse">
            <a:avLst/>
          </a:prstGeom>
          <a:noFill/>
          <a:ln w="9525" cap="flat" cmpd="sng">
            <a:solidFill>
              <a:srgbClr val="C52626"/>
            </a:solidFill>
            <a:prstDash val="solid"/>
            <a:round/>
            <a:headEnd type="none" w="sm" len="sm"/>
            <a:tailEnd type="none" w="sm" len="sm"/>
          </a:ln>
        </p:spPr>
      </p:pic>
      <p:pic>
        <p:nvPicPr>
          <p:cNvPr id="996" name="Google Shape;996;p46"/>
          <p:cNvPicPr preferRelativeResize="0"/>
          <p:nvPr/>
        </p:nvPicPr>
        <p:blipFill>
          <a:blip r:embed="rId4">
            <a:alphaModFix/>
          </a:blip>
          <a:stretch>
            <a:fillRect/>
          </a:stretch>
        </p:blipFill>
        <p:spPr>
          <a:xfrm>
            <a:off x="916725" y="765363"/>
            <a:ext cx="1650300" cy="1650300"/>
          </a:xfrm>
          <a:prstGeom prst="ellipse">
            <a:avLst/>
          </a:prstGeom>
          <a:noFill/>
          <a:ln w="9525" cap="flat" cmpd="sng">
            <a:solidFill>
              <a:srgbClr val="C52626"/>
            </a:solidFill>
            <a:prstDash val="solid"/>
            <a:round/>
            <a:headEnd type="none" w="sm" len="sm"/>
            <a:tailEnd type="none" w="sm" len="sm"/>
          </a:ln>
        </p:spPr>
      </p:pic>
      <p:pic>
        <p:nvPicPr>
          <p:cNvPr id="997" name="Google Shape;997;p46"/>
          <p:cNvPicPr preferRelativeResize="0"/>
          <p:nvPr/>
        </p:nvPicPr>
        <p:blipFill>
          <a:blip r:embed="rId5">
            <a:alphaModFix/>
          </a:blip>
          <a:stretch>
            <a:fillRect/>
          </a:stretch>
        </p:blipFill>
        <p:spPr>
          <a:xfrm>
            <a:off x="3746850" y="765363"/>
            <a:ext cx="1650300" cy="1650300"/>
          </a:xfrm>
          <a:prstGeom prst="ellipse">
            <a:avLst/>
          </a:prstGeom>
          <a:noFill/>
          <a:ln w="9525" cap="flat" cmpd="sng">
            <a:solidFill>
              <a:srgbClr val="C52626"/>
            </a:solidFill>
            <a:prstDash val="solid"/>
            <a:round/>
            <a:headEnd type="none" w="sm" len="sm"/>
            <a:tailEnd type="none" w="sm" len="sm"/>
          </a:ln>
        </p:spPr>
      </p:pic>
      <p:pic>
        <p:nvPicPr>
          <p:cNvPr id="998" name="Google Shape;998;p46"/>
          <p:cNvPicPr preferRelativeResize="0"/>
          <p:nvPr/>
        </p:nvPicPr>
        <p:blipFill>
          <a:blip r:embed="rId6">
            <a:alphaModFix/>
          </a:blip>
          <a:stretch>
            <a:fillRect/>
          </a:stretch>
        </p:blipFill>
        <p:spPr>
          <a:xfrm>
            <a:off x="6579225" y="775288"/>
            <a:ext cx="1650300" cy="1650300"/>
          </a:xfrm>
          <a:prstGeom prst="ellipse">
            <a:avLst/>
          </a:prstGeom>
          <a:noFill/>
          <a:ln w="9525" cap="flat" cmpd="sng">
            <a:solidFill>
              <a:srgbClr val="C52626"/>
            </a:solidFill>
            <a:prstDash val="solid"/>
            <a:round/>
            <a:headEnd type="none" w="sm" len="sm"/>
            <a:tailEnd type="none" w="sm" len="sm"/>
          </a:ln>
        </p:spPr>
      </p:pic>
      <p:pic>
        <p:nvPicPr>
          <p:cNvPr id="999" name="Google Shape;999;p46"/>
          <p:cNvPicPr preferRelativeResize="0"/>
          <p:nvPr/>
        </p:nvPicPr>
        <p:blipFill>
          <a:blip r:embed="rId7">
            <a:alphaModFix/>
          </a:blip>
          <a:stretch>
            <a:fillRect/>
          </a:stretch>
        </p:blipFill>
        <p:spPr>
          <a:xfrm>
            <a:off x="3749100" y="2958563"/>
            <a:ext cx="1645800" cy="1645800"/>
          </a:xfrm>
          <a:prstGeom prst="ellipse">
            <a:avLst/>
          </a:prstGeom>
          <a:noFill/>
          <a:ln w="9525" cap="flat" cmpd="sng">
            <a:solidFill>
              <a:srgbClr val="C52626"/>
            </a:solidFill>
            <a:prstDash val="solid"/>
            <a:round/>
            <a:headEnd type="none" w="sm" len="sm"/>
            <a:tailEnd type="none" w="sm" len="sm"/>
          </a:ln>
        </p:spPr>
      </p:pic>
      <p:pic>
        <p:nvPicPr>
          <p:cNvPr id="1000" name="Google Shape;1000;p46"/>
          <p:cNvPicPr preferRelativeResize="0"/>
          <p:nvPr/>
        </p:nvPicPr>
        <p:blipFill>
          <a:blip r:embed="rId8">
            <a:alphaModFix/>
          </a:blip>
          <a:stretch>
            <a:fillRect/>
          </a:stretch>
        </p:blipFill>
        <p:spPr>
          <a:xfrm>
            <a:off x="6581475" y="2956313"/>
            <a:ext cx="1650300" cy="1650300"/>
          </a:xfrm>
          <a:prstGeom prst="ellipse">
            <a:avLst/>
          </a:prstGeom>
          <a:solidFill>
            <a:schemeClr val="accent3"/>
          </a:solidFill>
          <a:ln w="9525" cap="flat" cmpd="sng">
            <a:solidFill>
              <a:srgbClr val="C52626"/>
            </a:solidFill>
            <a:prstDash val="solid"/>
            <a:round/>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004"/>
        <p:cNvGrpSpPr/>
        <p:nvPr/>
      </p:nvGrpSpPr>
      <p:grpSpPr>
        <a:xfrm>
          <a:off x="0" y="0"/>
          <a:ext cx="0" cy="0"/>
          <a:chOff x="0" y="0"/>
          <a:chExt cx="0" cy="0"/>
        </a:xfrm>
      </p:grpSpPr>
      <p:sp>
        <p:nvSpPr>
          <p:cNvPr id="1005" name="Google Shape;1005;p47"/>
          <p:cNvSpPr txBox="1">
            <a:spLocks noGrp="1"/>
          </p:cNvSpPr>
          <p:nvPr>
            <p:ph type="subTitle" idx="1"/>
          </p:nvPr>
        </p:nvSpPr>
        <p:spPr>
          <a:xfrm>
            <a:off x="3087100" y="3177850"/>
            <a:ext cx="1979700" cy="12969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200"/>
              <a:t>Problem Statement</a:t>
            </a:r>
            <a:endParaRPr sz="2200"/>
          </a:p>
        </p:txBody>
      </p:sp>
      <p:sp>
        <p:nvSpPr>
          <p:cNvPr id="1006" name="Google Shape;1006;p47"/>
          <p:cNvSpPr txBox="1">
            <a:spLocks noGrp="1"/>
          </p:cNvSpPr>
          <p:nvPr>
            <p:ph type="subTitle" idx="2"/>
          </p:nvPr>
        </p:nvSpPr>
        <p:spPr>
          <a:xfrm>
            <a:off x="201726" y="1120800"/>
            <a:ext cx="1729200" cy="12969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200"/>
              <a:t>Industry Context</a:t>
            </a:r>
            <a:endParaRPr sz="2200"/>
          </a:p>
        </p:txBody>
      </p:sp>
      <p:sp>
        <p:nvSpPr>
          <p:cNvPr id="1007" name="Google Shape;1007;p47"/>
          <p:cNvSpPr txBox="1">
            <a:spLocks noGrp="1"/>
          </p:cNvSpPr>
          <p:nvPr>
            <p:ph type="subTitle" idx="3"/>
          </p:nvPr>
        </p:nvSpPr>
        <p:spPr>
          <a:xfrm>
            <a:off x="5066800" y="2993200"/>
            <a:ext cx="3897600" cy="16662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Clr>
                <a:srgbClr val="000000"/>
              </a:buClr>
              <a:buFont typeface="Arial"/>
              <a:buNone/>
            </a:pPr>
            <a:r>
              <a:rPr lang="en" sz="1400"/>
              <a:t>Insurers need to </a:t>
            </a:r>
            <a:r>
              <a:rPr lang="en" sz="1400" b="1"/>
              <a:t>accurately predict</a:t>
            </a:r>
            <a:r>
              <a:rPr lang="en" sz="1400"/>
              <a:t> expected </a:t>
            </a:r>
            <a:r>
              <a:rPr lang="en" sz="1400" b="1"/>
              <a:t>losses</a:t>
            </a:r>
            <a:r>
              <a:rPr lang="en" sz="1400"/>
              <a:t> and </a:t>
            </a:r>
            <a:r>
              <a:rPr lang="en" sz="1400" b="1"/>
              <a:t>adjust premiums</a:t>
            </a:r>
            <a:r>
              <a:rPr lang="en" sz="1400"/>
              <a:t> accordingly. Accurate losses prediction will help improve premium</a:t>
            </a:r>
            <a:r>
              <a:rPr lang="en" sz="1400" b="1"/>
              <a:t> pricing strategies</a:t>
            </a:r>
            <a:r>
              <a:rPr lang="en" sz="1400"/>
              <a:t>, reduce the risk of adverse selection, and enhance </a:t>
            </a:r>
            <a:r>
              <a:rPr lang="en" sz="1400" b="1"/>
              <a:t>overall portfolio profitability</a:t>
            </a:r>
            <a:r>
              <a:rPr lang="en" sz="1400"/>
              <a:t>.</a:t>
            </a:r>
            <a:endParaRPr sz="1400"/>
          </a:p>
        </p:txBody>
      </p:sp>
      <p:sp>
        <p:nvSpPr>
          <p:cNvPr id="1008" name="Google Shape;1008;p47"/>
          <p:cNvSpPr txBox="1">
            <a:spLocks noGrp="1"/>
          </p:cNvSpPr>
          <p:nvPr>
            <p:ph type="subTitle" idx="4"/>
          </p:nvPr>
        </p:nvSpPr>
        <p:spPr>
          <a:xfrm>
            <a:off x="2024975" y="936150"/>
            <a:ext cx="3897600" cy="16662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400"/>
              <a:t>One of the main challenges in the insurance industry is setting the </a:t>
            </a:r>
            <a:r>
              <a:rPr lang="en" sz="1400" b="1"/>
              <a:t>right premium</a:t>
            </a:r>
            <a:r>
              <a:rPr lang="en" sz="1400"/>
              <a:t> for policyholders. </a:t>
            </a:r>
            <a:r>
              <a:rPr lang="en" sz="1400" b="1"/>
              <a:t>Mispricing</a:t>
            </a:r>
            <a:r>
              <a:rPr lang="en" sz="1400"/>
              <a:t> can cause </a:t>
            </a:r>
            <a:r>
              <a:rPr lang="en" sz="1400" b="1"/>
              <a:t>adverse selection</a:t>
            </a:r>
            <a:r>
              <a:rPr lang="en" sz="1400"/>
              <a:t> leading to </a:t>
            </a:r>
            <a:r>
              <a:rPr lang="en" sz="1400" b="1"/>
              <a:t>financial loss</a:t>
            </a:r>
            <a:r>
              <a:rPr lang="en" sz="1400"/>
              <a:t>.</a:t>
            </a:r>
            <a:endParaRPr sz="1400" b="1"/>
          </a:p>
        </p:txBody>
      </p:sp>
      <p:sp>
        <p:nvSpPr>
          <p:cNvPr id="1009" name="Google Shape;1009;p47"/>
          <p:cNvSpPr txBox="1">
            <a:spLocks noGrp="1"/>
          </p:cNvSpPr>
          <p:nvPr>
            <p:ph type="title"/>
          </p:nvPr>
        </p:nvSpPr>
        <p:spPr>
          <a:xfrm>
            <a:off x="720000" y="183327"/>
            <a:ext cx="7704000" cy="50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Project Overview</a:t>
            </a:r>
            <a:endParaRPr/>
          </a:p>
        </p:txBody>
      </p:sp>
      <p:sp>
        <p:nvSpPr>
          <p:cNvPr id="1010" name="Google Shape;1010;p47"/>
          <p:cNvSpPr/>
          <p:nvPr/>
        </p:nvSpPr>
        <p:spPr>
          <a:xfrm>
            <a:off x="1538400" y="4914300"/>
            <a:ext cx="1516800" cy="2292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lt1"/>
                </a:solidFill>
                <a:latin typeface="Questrial"/>
                <a:ea typeface="Questrial"/>
                <a:cs typeface="Questrial"/>
                <a:sym typeface="Questrial"/>
              </a:rPr>
              <a:t>Introduction</a:t>
            </a:r>
            <a:endParaRPr sz="900" b="1">
              <a:solidFill>
                <a:schemeClr val="lt1"/>
              </a:solidFill>
              <a:latin typeface="Questrial"/>
              <a:ea typeface="Questrial"/>
              <a:cs typeface="Questrial"/>
              <a:sym typeface="Questrial"/>
            </a:endParaRPr>
          </a:p>
        </p:txBody>
      </p:sp>
      <p:sp>
        <p:nvSpPr>
          <p:cNvPr id="1011" name="Google Shape;1011;p47"/>
          <p:cNvSpPr/>
          <p:nvPr/>
        </p:nvSpPr>
        <p:spPr>
          <a:xfrm>
            <a:off x="3055200" y="4914300"/>
            <a:ext cx="1581536" cy="229200"/>
          </a:xfrm>
          <a:prstGeom prst="rect">
            <a:avLst/>
          </a:prstGeom>
          <a:solidFill>
            <a:srgbClr val="F3F3F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chemeClr val="dk1"/>
                </a:solidFill>
                <a:latin typeface="Questrial"/>
                <a:ea typeface="Questrial"/>
                <a:cs typeface="Questrial"/>
                <a:sym typeface="Questrial"/>
              </a:rPr>
              <a:t>Exploratory Data Analysis</a:t>
            </a:r>
            <a:endParaRPr b="1" dirty="0">
              <a:latin typeface="Questrial"/>
              <a:ea typeface="Questrial"/>
              <a:cs typeface="Questrial"/>
              <a:sym typeface="Questrial"/>
            </a:endParaRPr>
          </a:p>
        </p:txBody>
      </p:sp>
      <p:sp>
        <p:nvSpPr>
          <p:cNvPr id="1012" name="Google Shape;1012;p47"/>
          <p:cNvSpPr/>
          <p:nvPr/>
        </p:nvSpPr>
        <p:spPr>
          <a:xfrm>
            <a:off x="4572000" y="4914300"/>
            <a:ext cx="1516800" cy="229200"/>
          </a:xfrm>
          <a:prstGeom prst="rect">
            <a:avLst/>
          </a:prstGeom>
          <a:solidFill>
            <a:srgbClr val="F3F3F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dk1"/>
                </a:solidFill>
                <a:latin typeface="Questrial"/>
                <a:ea typeface="Questrial"/>
                <a:cs typeface="Questrial"/>
                <a:sym typeface="Questrial"/>
              </a:rPr>
              <a:t>Models &amp; Results</a:t>
            </a:r>
            <a:endParaRPr b="1">
              <a:latin typeface="Questrial"/>
              <a:ea typeface="Questrial"/>
              <a:cs typeface="Questrial"/>
              <a:sym typeface="Questrial"/>
            </a:endParaRPr>
          </a:p>
        </p:txBody>
      </p:sp>
      <p:sp>
        <p:nvSpPr>
          <p:cNvPr id="1013" name="Google Shape;1013;p47"/>
          <p:cNvSpPr/>
          <p:nvPr/>
        </p:nvSpPr>
        <p:spPr>
          <a:xfrm>
            <a:off x="6088800" y="4914300"/>
            <a:ext cx="1516800" cy="229200"/>
          </a:xfrm>
          <a:prstGeom prst="rect">
            <a:avLst/>
          </a:prstGeom>
          <a:solidFill>
            <a:srgbClr val="F3F3F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dk1"/>
                </a:solidFill>
                <a:latin typeface="Questrial"/>
                <a:ea typeface="Questrial"/>
                <a:cs typeface="Questrial"/>
                <a:sym typeface="Questrial"/>
              </a:rPr>
              <a:t>Business Implications  </a:t>
            </a:r>
            <a:endParaRPr b="1">
              <a:latin typeface="Questrial"/>
              <a:ea typeface="Questrial"/>
              <a:cs typeface="Questrial"/>
              <a:sym typeface="Quest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017"/>
        <p:cNvGrpSpPr/>
        <p:nvPr/>
      </p:nvGrpSpPr>
      <p:grpSpPr>
        <a:xfrm>
          <a:off x="0" y="0"/>
          <a:ext cx="0" cy="0"/>
          <a:chOff x="0" y="0"/>
          <a:chExt cx="0" cy="0"/>
        </a:xfrm>
      </p:grpSpPr>
      <p:sp>
        <p:nvSpPr>
          <p:cNvPr id="1018" name="Google Shape;1018;p48"/>
          <p:cNvSpPr txBox="1">
            <a:spLocks noGrp="1"/>
          </p:cNvSpPr>
          <p:nvPr>
            <p:ph type="title"/>
          </p:nvPr>
        </p:nvSpPr>
        <p:spPr>
          <a:xfrm>
            <a:off x="995200" y="305100"/>
            <a:ext cx="2634000" cy="5043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a:t>Project Goal</a:t>
            </a:r>
            <a:endParaRPr sz="2400"/>
          </a:p>
        </p:txBody>
      </p:sp>
      <p:sp>
        <p:nvSpPr>
          <p:cNvPr id="1019" name="Google Shape;1019;p48"/>
          <p:cNvSpPr txBox="1"/>
          <p:nvPr/>
        </p:nvSpPr>
        <p:spPr>
          <a:xfrm>
            <a:off x="453419" y="976475"/>
            <a:ext cx="3694200" cy="900525"/>
          </a:xfrm>
          <a:prstGeom prst="rect">
            <a:avLst/>
          </a:prstGeom>
          <a:noFill/>
          <a:ln w="19050" cap="flat" cmpd="sng">
            <a:solidFill>
              <a:srgbClr val="D4193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dirty="0">
                <a:solidFill>
                  <a:schemeClr val="dk1"/>
                </a:solidFill>
                <a:latin typeface="Questrial"/>
                <a:ea typeface="Questrial"/>
                <a:cs typeface="Questrial"/>
                <a:sym typeface="Questrial"/>
              </a:rPr>
              <a:t>Build </a:t>
            </a:r>
            <a:r>
              <a:rPr lang="en" b="1" dirty="0">
                <a:solidFill>
                  <a:schemeClr val="dk1"/>
                </a:solidFill>
                <a:latin typeface="Questrial"/>
                <a:ea typeface="Questrial"/>
                <a:cs typeface="Questrial"/>
                <a:sym typeface="Questrial"/>
              </a:rPr>
              <a:t>predictive models </a:t>
            </a:r>
            <a:r>
              <a:rPr lang="en" dirty="0">
                <a:solidFill>
                  <a:schemeClr val="dk1"/>
                </a:solidFill>
                <a:latin typeface="Questrial"/>
                <a:ea typeface="Questrial"/>
                <a:cs typeface="Questrial"/>
                <a:sym typeface="Questrial"/>
              </a:rPr>
              <a:t>to help insurance companies </a:t>
            </a:r>
            <a:r>
              <a:rPr lang="en" b="1" dirty="0">
                <a:solidFill>
                  <a:schemeClr val="dk1"/>
                </a:solidFill>
                <a:latin typeface="Questrial"/>
                <a:ea typeface="Questrial"/>
                <a:cs typeface="Questrial"/>
                <a:sym typeface="Questrial"/>
              </a:rPr>
              <a:t>set fair and profitable premiums</a:t>
            </a:r>
            <a:endParaRPr dirty="0">
              <a:solidFill>
                <a:schemeClr val="dk1"/>
              </a:solidFill>
              <a:latin typeface="Questrial"/>
              <a:ea typeface="Questrial"/>
              <a:cs typeface="Questrial"/>
              <a:sym typeface="Questrial"/>
            </a:endParaRPr>
          </a:p>
        </p:txBody>
      </p:sp>
      <p:sp>
        <p:nvSpPr>
          <p:cNvPr id="1020" name="Google Shape;1020;p48"/>
          <p:cNvSpPr txBox="1">
            <a:spLocks noGrp="1"/>
          </p:cNvSpPr>
          <p:nvPr>
            <p:ph type="title"/>
          </p:nvPr>
        </p:nvSpPr>
        <p:spPr>
          <a:xfrm>
            <a:off x="5387150" y="305088"/>
            <a:ext cx="2889300" cy="5043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a:t>Stakeholders</a:t>
            </a:r>
            <a:endParaRPr sz="2400"/>
          </a:p>
        </p:txBody>
      </p:sp>
      <p:sp>
        <p:nvSpPr>
          <p:cNvPr id="1021" name="Google Shape;1021;p48"/>
          <p:cNvSpPr txBox="1">
            <a:spLocks noGrp="1"/>
          </p:cNvSpPr>
          <p:nvPr>
            <p:ph type="title"/>
          </p:nvPr>
        </p:nvSpPr>
        <p:spPr>
          <a:xfrm>
            <a:off x="867550" y="2114400"/>
            <a:ext cx="2889300" cy="7638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a:t>Importance &amp; Motivation</a:t>
            </a:r>
            <a:endParaRPr sz="2400"/>
          </a:p>
        </p:txBody>
      </p:sp>
      <p:sp>
        <p:nvSpPr>
          <p:cNvPr id="1022" name="Google Shape;1022;p48"/>
          <p:cNvSpPr/>
          <p:nvPr/>
        </p:nvSpPr>
        <p:spPr>
          <a:xfrm>
            <a:off x="4984700" y="976475"/>
            <a:ext cx="3694200" cy="3549600"/>
          </a:xfrm>
          <a:prstGeom prst="rect">
            <a:avLst/>
          </a:prstGeom>
          <a:noFill/>
          <a:ln w="19050" cap="flat" cmpd="sng">
            <a:solidFill>
              <a:srgbClr val="D41935"/>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ctr" rtl="0">
              <a:lnSpc>
                <a:spcPct val="115000"/>
              </a:lnSpc>
              <a:spcBef>
                <a:spcPts val="0"/>
              </a:spcBef>
              <a:spcAft>
                <a:spcPts val="0"/>
              </a:spcAft>
              <a:buSzPts val="1100"/>
              <a:buNone/>
            </a:pPr>
            <a:r>
              <a:rPr lang="en" b="1">
                <a:solidFill>
                  <a:schemeClr val="dk1"/>
                </a:solidFill>
                <a:latin typeface="Questrial"/>
                <a:ea typeface="Questrial"/>
                <a:cs typeface="Questrial"/>
                <a:sym typeface="Questrial"/>
              </a:rPr>
              <a:t>Policyholders</a:t>
            </a:r>
            <a:endParaRPr b="1">
              <a:solidFill>
                <a:schemeClr val="dk1"/>
              </a:solidFill>
              <a:latin typeface="Questrial"/>
              <a:ea typeface="Questrial"/>
              <a:cs typeface="Questrial"/>
              <a:sym typeface="Questrial"/>
            </a:endParaRPr>
          </a:p>
          <a:p>
            <a:pPr marL="0" lvl="0" indent="0" algn="ctr" rtl="0">
              <a:lnSpc>
                <a:spcPct val="115000"/>
              </a:lnSpc>
              <a:spcBef>
                <a:spcPts val="0"/>
              </a:spcBef>
              <a:spcAft>
                <a:spcPts val="0"/>
              </a:spcAft>
              <a:buSzPts val="1100"/>
              <a:buNone/>
            </a:pPr>
            <a:r>
              <a:rPr lang="en">
                <a:solidFill>
                  <a:schemeClr val="dk1"/>
                </a:solidFill>
                <a:latin typeface="Questrial"/>
                <a:ea typeface="Questrial"/>
                <a:cs typeface="Questrial"/>
                <a:sym typeface="Questrial"/>
              </a:rPr>
              <a:t>Seek transparent and justifiable premiums</a:t>
            </a:r>
            <a:endParaRPr>
              <a:solidFill>
                <a:schemeClr val="dk1"/>
              </a:solidFill>
              <a:latin typeface="Questrial"/>
              <a:ea typeface="Questrial"/>
              <a:cs typeface="Questrial"/>
              <a:sym typeface="Questrial"/>
            </a:endParaRPr>
          </a:p>
          <a:p>
            <a:pPr marL="0" lvl="0" indent="0" algn="ctr" rtl="0">
              <a:lnSpc>
                <a:spcPct val="115000"/>
              </a:lnSpc>
              <a:spcBef>
                <a:spcPts val="0"/>
              </a:spcBef>
              <a:spcAft>
                <a:spcPts val="0"/>
              </a:spcAft>
              <a:buNone/>
            </a:pPr>
            <a:endParaRPr b="1">
              <a:solidFill>
                <a:schemeClr val="dk1"/>
              </a:solidFill>
              <a:latin typeface="Questrial"/>
              <a:ea typeface="Questrial"/>
              <a:cs typeface="Questrial"/>
              <a:sym typeface="Questrial"/>
            </a:endParaRPr>
          </a:p>
          <a:p>
            <a:pPr marL="0" lvl="0" indent="0" algn="ctr" rtl="0">
              <a:lnSpc>
                <a:spcPct val="115000"/>
              </a:lnSpc>
              <a:spcBef>
                <a:spcPts val="0"/>
              </a:spcBef>
              <a:spcAft>
                <a:spcPts val="0"/>
              </a:spcAft>
              <a:buNone/>
            </a:pPr>
            <a:endParaRPr b="1">
              <a:solidFill>
                <a:srgbClr val="D41935"/>
              </a:solidFill>
              <a:latin typeface="Questrial"/>
              <a:ea typeface="Questrial"/>
              <a:cs typeface="Questrial"/>
              <a:sym typeface="Questrial"/>
            </a:endParaRPr>
          </a:p>
          <a:p>
            <a:pPr marL="0" lvl="0" indent="0" algn="ctr" rtl="0">
              <a:lnSpc>
                <a:spcPct val="115000"/>
              </a:lnSpc>
              <a:spcBef>
                <a:spcPts val="0"/>
              </a:spcBef>
              <a:spcAft>
                <a:spcPts val="0"/>
              </a:spcAft>
              <a:buNone/>
            </a:pPr>
            <a:endParaRPr b="1">
              <a:solidFill>
                <a:schemeClr val="dk1"/>
              </a:solidFill>
              <a:latin typeface="Questrial"/>
              <a:ea typeface="Questrial"/>
              <a:cs typeface="Questrial"/>
              <a:sym typeface="Questrial"/>
            </a:endParaRPr>
          </a:p>
          <a:p>
            <a:pPr marL="0" lvl="0" indent="0" algn="ctr" rtl="0">
              <a:lnSpc>
                <a:spcPct val="115000"/>
              </a:lnSpc>
              <a:spcBef>
                <a:spcPts val="0"/>
              </a:spcBef>
              <a:spcAft>
                <a:spcPts val="0"/>
              </a:spcAft>
              <a:buSzPts val="1100"/>
              <a:buNone/>
            </a:pPr>
            <a:r>
              <a:rPr lang="en" b="1">
                <a:solidFill>
                  <a:schemeClr val="dk1"/>
                </a:solidFill>
                <a:latin typeface="Questrial"/>
                <a:ea typeface="Questrial"/>
                <a:cs typeface="Questrial"/>
                <a:sym typeface="Questrial"/>
              </a:rPr>
              <a:t>Policymakers</a:t>
            </a:r>
            <a:endParaRPr b="1">
              <a:solidFill>
                <a:schemeClr val="dk1"/>
              </a:solidFill>
              <a:latin typeface="Questrial"/>
              <a:ea typeface="Questrial"/>
              <a:cs typeface="Questrial"/>
              <a:sym typeface="Questrial"/>
            </a:endParaRPr>
          </a:p>
          <a:p>
            <a:pPr marL="0" lvl="0" indent="0" algn="ctr" rtl="0">
              <a:lnSpc>
                <a:spcPct val="115000"/>
              </a:lnSpc>
              <a:spcBef>
                <a:spcPts val="0"/>
              </a:spcBef>
              <a:spcAft>
                <a:spcPts val="0"/>
              </a:spcAft>
              <a:buSzPts val="1100"/>
              <a:buNone/>
            </a:pPr>
            <a:r>
              <a:rPr lang="en">
                <a:solidFill>
                  <a:schemeClr val="dk1"/>
                </a:solidFill>
                <a:latin typeface="Questrial"/>
                <a:ea typeface="Questrial"/>
                <a:cs typeface="Questrial"/>
                <a:sym typeface="Questrial"/>
              </a:rPr>
              <a:t>Ensure market fairness and </a:t>
            </a:r>
            <a:endParaRPr>
              <a:solidFill>
                <a:schemeClr val="dk1"/>
              </a:solidFill>
              <a:latin typeface="Questrial"/>
              <a:ea typeface="Questrial"/>
              <a:cs typeface="Questrial"/>
              <a:sym typeface="Questrial"/>
            </a:endParaRPr>
          </a:p>
          <a:p>
            <a:pPr marL="0" lvl="0" indent="0" algn="ctr" rtl="0">
              <a:lnSpc>
                <a:spcPct val="115000"/>
              </a:lnSpc>
              <a:spcBef>
                <a:spcPts val="0"/>
              </a:spcBef>
              <a:spcAft>
                <a:spcPts val="0"/>
              </a:spcAft>
              <a:buSzPts val="1100"/>
              <a:buNone/>
            </a:pPr>
            <a:r>
              <a:rPr lang="en">
                <a:solidFill>
                  <a:schemeClr val="dk1"/>
                </a:solidFill>
                <a:latin typeface="Questrial"/>
                <a:ea typeface="Questrial"/>
                <a:cs typeface="Questrial"/>
                <a:sym typeface="Questrial"/>
              </a:rPr>
              <a:t>prevent discrimination</a:t>
            </a:r>
            <a:endParaRPr>
              <a:solidFill>
                <a:schemeClr val="dk1"/>
              </a:solidFill>
              <a:latin typeface="Questrial"/>
              <a:ea typeface="Questrial"/>
              <a:cs typeface="Questrial"/>
              <a:sym typeface="Questrial"/>
            </a:endParaRPr>
          </a:p>
          <a:p>
            <a:pPr marL="0" lvl="0" indent="0" algn="ctr" rtl="0">
              <a:lnSpc>
                <a:spcPct val="115000"/>
              </a:lnSpc>
              <a:spcBef>
                <a:spcPts val="0"/>
              </a:spcBef>
              <a:spcAft>
                <a:spcPts val="0"/>
              </a:spcAft>
              <a:buSzPts val="1100"/>
              <a:buNone/>
            </a:pPr>
            <a:endParaRPr>
              <a:solidFill>
                <a:schemeClr val="dk1"/>
              </a:solidFill>
              <a:latin typeface="Questrial"/>
              <a:ea typeface="Questrial"/>
              <a:cs typeface="Questrial"/>
              <a:sym typeface="Questrial"/>
            </a:endParaRPr>
          </a:p>
          <a:p>
            <a:pPr marL="0" lvl="0" indent="0" algn="ctr" rtl="0">
              <a:lnSpc>
                <a:spcPct val="115000"/>
              </a:lnSpc>
              <a:spcBef>
                <a:spcPts val="0"/>
              </a:spcBef>
              <a:spcAft>
                <a:spcPts val="0"/>
              </a:spcAft>
              <a:buNone/>
            </a:pPr>
            <a:endParaRPr>
              <a:solidFill>
                <a:srgbClr val="D41935"/>
              </a:solidFill>
              <a:latin typeface="Questrial"/>
              <a:ea typeface="Questrial"/>
              <a:cs typeface="Questrial"/>
              <a:sym typeface="Questrial"/>
            </a:endParaRPr>
          </a:p>
          <a:p>
            <a:pPr marL="0" lvl="0" indent="0" algn="ctr" rtl="0">
              <a:lnSpc>
                <a:spcPct val="115000"/>
              </a:lnSpc>
              <a:spcBef>
                <a:spcPts val="0"/>
              </a:spcBef>
              <a:spcAft>
                <a:spcPts val="0"/>
              </a:spcAft>
              <a:buSzPts val="1100"/>
              <a:buNone/>
            </a:pPr>
            <a:endParaRPr b="1">
              <a:solidFill>
                <a:schemeClr val="dk1"/>
              </a:solidFill>
              <a:latin typeface="Questrial"/>
              <a:ea typeface="Questrial"/>
              <a:cs typeface="Questrial"/>
              <a:sym typeface="Questrial"/>
            </a:endParaRPr>
          </a:p>
          <a:p>
            <a:pPr marL="0" lvl="0" indent="0" algn="ctr" rtl="0">
              <a:lnSpc>
                <a:spcPct val="115000"/>
              </a:lnSpc>
              <a:spcBef>
                <a:spcPts val="0"/>
              </a:spcBef>
              <a:spcAft>
                <a:spcPts val="0"/>
              </a:spcAft>
              <a:buSzPts val="1100"/>
              <a:buNone/>
            </a:pPr>
            <a:r>
              <a:rPr lang="en" b="1">
                <a:solidFill>
                  <a:schemeClr val="dk1"/>
                </a:solidFill>
                <a:latin typeface="Questrial"/>
                <a:ea typeface="Questrial"/>
                <a:cs typeface="Questrial"/>
                <a:sym typeface="Questrial"/>
              </a:rPr>
              <a:t>Insurance Companies</a:t>
            </a:r>
            <a:endParaRPr b="1">
              <a:solidFill>
                <a:schemeClr val="dk1"/>
              </a:solidFill>
              <a:latin typeface="Questrial"/>
              <a:ea typeface="Questrial"/>
              <a:cs typeface="Questrial"/>
              <a:sym typeface="Questrial"/>
            </a:endParaRPr>
          </a:p>
          <a:p>
            <a:pPr marL="0" lvl="0" indent="0" algn="ctr" rtl="0">
              <a:lnSpc>
                <a:spcPct val="115000"/>
              </a:lnSpc>
              <a:spcBef>
                <a:spcPts val="0"/>
              </a:spcBef>
              <a:spcAft>
                <a:spcPts val="0"/>
              </a:spcAft>
              <a:buSzPts val="1100"/>
              <a:buNone/>
            </a:pPr>
            <a:r>
              <a:rPr lang="en">
                <a:solidFill>
                  <a:schemeClr val="dk1"/>
                </a:solidFill>
                <a:latin typeface="Questrial"/>
                <a:ea typeface="Questrial"/>
                <a:cs typeface="Questrial"/>
                <a:sym typeface="Questrial"/>
              </a:rPr>
              <a:t>Need to maintain profitability</a:t>
            </a:r>
            <a:endParaRPr>
              <a:latin typeface="Questrial"/>
              <a:ea typeface="Questrial"/>
              <a:cs typeface="Questrial"/>
              <a:sym typeface="Questrial"/>
            </a:endParaRPr>
          </a:p>
        </p:txBody>
      </p:sp>
      <p:sp>
        <p:nvSpPr>
          <p:cNvPr id="1023" name="Google Shape;1023;p48"/>
          <p:cNvSpPr/>
          <p:nvPr/>
        </p:nvSpPr>
        <p:spPr>
          <a:xfrm>
            <a:off x="465100" y="3115600"/>
            <a:ext cx="3694200" cy="1410600"/>
          </a:xfrm>
          <a:prstGeom prst="rect">
            <a:avLst/>
          </a:prstGeom>
          <a:noFill/>
          <a:ln w="19050" cap="flat" cmpd="sng">
            <a:solidFill>
              <a:srgbClr val="D41935"/>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ctr" rtl="0">
              <a:lnSpc>
                <a:spcPct val="115000"/>
              </a:lnSpc>
              <a:spcBef>
                <a:spcPts val="0"/>
              </a:spcBef>
              <a:spcAft>
                <a:spcPts val="0"/>
              </a:spcAft>
              <a:buSzPts val="1100"/>
              <a:buNone/>
            </a:pPr>
            <a:r>
              <a:rPr lang="en">
                <a:solidFill>
                  <a:schemeClr val="dk1"/>
                </a:solidFill>
                <a:latin typeface="Questrial"/>
                <a:ea typeface="Questrial"/>
                <a:cs typeface="Questrial"/>
                <a:sym typeface="Questrial"/>
              </a:rPr>
              <a:t>Reduce underwriting risk and </a:t>
            </a:r>
            <a:endParaRPr>
              <a:solidFill>
                <a:schemeClr val="dk1"/>
              </a:solidFill>
              <a:latin typeface="Questrial"/>
              <a:ea typeface="Questrial"/>
              <a:cs typeface="Questrial"/>
              <a:sym typeface="Questrial"/>
            </a:endParaRPr>
          </a:p>
          <a:p>
            <a:pPr marL="0" lvl="0" indent="0" algn="ctr" rtl="0">
              <a:lnSpc>
                <a:spcPct val="115000"/>
              </a:lnSpc>
              <a:spcBef>
                <a:spcPts val="0"/>
              </a:spcBef>
              <a:spcAft>
                <a:spcPts val="0"/>
              </a:spcAft>
              <a:buSzPts val="1100"/>
              <a:buNone/>
            </a:pPr>
            <a:r>
              <a:rPr lang="en">
                <a:solidFill>
                  <a:schemeClr val="dk1"/>
                </a:solidFill>
                <a:latin typeface="Questrial"/>
                <a:ea typeface="Questrial"/>
                <a:cs typeface="Questrial"/>
                <a:sym typeface="Questrial"/>
              </a:rPr>
              <a:t>support portfolio health</a:t>
            </a:r>
            <a:endParaRPr>
              <a:solidFill>
                <a:schemeClr val="dk1"/>
              </a:solidFill>
              <a:latin typeface="Questrial"/>
              <a:ea typeface="Questrial"/>
              <a:cs typeface="Questrial"/>
              <a:sym typeface="Questrial"/>
            </a:endParaRPr>
          </a:p>
          <a:p>
            <a:pPr marL="0" lvl="0" indent="0" algn="ctr" rtl="0">
              <a:lnSpc>
                <a:spcPct val="115000"/>
              </a:lnSpc>
              <a:spcBef>
                <a:spcPts val="0"/>
              </a:spcBef>
              <a:spcAft>
                <a:spcPts val="0"/>
              </a:spcAft>
              <a:buSzPts val="1100"/>
              <a:buNone/>
            </a:pPr>
            <a:endParaRPr>
              <a:solidFill>
                <a:schemeClr val="dk1"/>
              </a:solidFill>
              <a:latin typeface="Questrial"/>
              <a:ea typeface="Questrial"/>
              <a:cs typeface="Questrial"/>
              <a:sym typeface="Questrial"/>
            </a:endParaRPr>
          </a:p>
          <a:p>
            <a:pPr marL="0" lvl="0" indent="0" algn="ctr" rtl="0">
              <a:lnSpc>
                <a:spcPct val="115000"/>
              </a:lnSpc>
              <a:spcBef>
                <a:spcPts val="0"/>
              </a:spcBef>
              <a:spcAft>
                <a:spcPts val="0"/>
              </a:spcAft>
              <a:buSzPts val="1100"/>
              <a:buNone/>
            </a:pPr>
            <a:r>
              <a:rPr lang="en">
                <a:solidFill>
                  <a:schemeClr val="dk1"/>
                </a:solidFill>
                <a:latin typeface="Questrial"/>
                <a:ea typeface="Questrial"/>
                <a:cs typeface="Questrial"/>
                <a:sym typeface="Questrial"/>
              </a:rPr>
              <a:t>Promote fairness and efficiency in pricing using </a:t>
            </a:r>
            <a:r>
              <a:rPr lang="en" b="1">
                <a:solidFill>
                  <a:schemeClr val="dk1"/>
                </a:solidFill>
                <a:latin typeface="Questrial"/>
                <a:ea typeface="Questrial"/>
                <a:cs typeface="Questrial"/>
                <a:sym typeface="Questrial"/>
              </a:rPr>
              <a:t>Tweedie-based ML models</a:t>
            </a:r>
            <a:endParaRPr>
              <a:latin typeface="Questrial"/>
              <a:ea typeface="Questrial"/>
              <a:cs typeface="Questrial"/>
              <a:sym typeface="Questrial"/>
            </a:endParaRPr>
          </a:p>
        </p:txBody>
      </p:sp>
      <p:cxnSp>
        <p:nvCxnSpPr>
          <p:cNvPr id="1024" name="Google Shape;1024;p48"/>
          <p:cNvCxnSpPr/>
          <p:nvPr/>
        </p:nvCxnSpPr>
        <p:spPr>
          <a:xfrm>
            <a:off x="6449450" y="2014263"/>
            <a:ext cx="764700" cy="0"/>
          </a:xfrm>
          <a:prstGeom prst="straightConnector1">
            <a:avLst/>
          </a:prstGeom>
          <a:noFill/>
          <a:ln w="19050" cap="flat" cmpd="sng">
            <a:solidFill>
              <a:srgbClr val="D41935"/>
            </a:solidFill>
            <a:prstDash val="solid"/>
            <a:round/>
            <a:headEnd type="none" w="med" len="med"/>
            <a:tailEnd type="none" w="med" len="med"/>
          </a:ln>
        </p:spPr>
      </p:cxnSp>
      <p:cxnSp>
        <p:nvCxnSpPr>
          <p:cNvPr id="1025" name="Google Shape;1025;p48"/>
          <p:cNvCxnSpPr/>
          <p:nvPr/>
        </p:nvCxnSpPr>
        <p:spPr>
          <a:xfrm>
            <a:off x="6449450" y="3506638"/>
            <a:ext cx="764700" cy="0"/>
          </a:xfrm>
          <a:prstGeom prst="straightConnector1">
            <a:avLst/>
          </a:prstGeom>
          <a:noFill/>
          <a:ln w="19050" cap="flat" cmpd="sng">
            <a:solidFill>
              <a:srgbClr val="D41935"/>
            </a:solidFill>
            <a:prstDash val="solid"/>
            <a:round/>
            <a:headEnd type="none" w="med" len="med"/>
            <a:tailEnd type="none" w="med" len="med"/>
          </a:ln>
        </p:spPr>
      </p:cxnSp>
      <p:sp>
        <p:nvSpPr>
          <p:cNvPr id="1026" name="Google Shape;1026;p48"/>
          <p:cNvSpPr/>
          <p:nvPr/>
        </p:nvSpPr>
        <p:spPr>
          <a:xfrm>
            <a:off x="1538400" y="4914300"/>
            <a:ext cx="1516800" cy="2292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lt1"/>
                </a:solidFill>
                <a:latin typeface="Questrial"/>
                <a:ea typeface="Questrial"/>
                <a:cs typeface="Questrial"/>
                <a:sym typeface="Questrial"/>
              </a:rPr>
              <a:t>Introduction</a:t>
            </a:r>
            <a:endParaRPr sz="900" b="1">
              <a:solidFill>
                <a:schemeClr val="lt1"/>
              </a:solidFill>
              <a:latin typeface="Questrial"/>
              <a:ea typeface="Questrial"/>
              <a:cs typeface="Questrial"/>
              <a:sym typeface="Questrial"/>
            </a:endParaRPr>
          </a:p>
        </p:txBody>
      </p:sp>
      <p:sp>
        <p:nvSpPr>
          <p:cNvPr id="1027" name="Google Shape;1027;p48"/>
          <p:cNvSpPr/>
          <p:nvPr/>
        </p:nvSpPr>
        <p:spPr>
          <a:xfrm>
            <a:off x="3055200" y="4914300"/>
            <a:ext cx="1573444" cy="229200"/>
          </a:xfrm>
          <a:prstGeom prst="rect">
            <a:avLst/>
          </a:prstGeom>
          <a:solidFill>
            <a:srgbClr val="F3F3F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chemeClr val="dk1"/>
                </a:solidFill>
                <a:latin typeface="Questrial"/>
                <a:ea typeface="Questrial"/>
                <a:cs typeface="Questrial"/>
                <a:sym typeface="Questrial"/>
              </a:rPr>
              <a:t>Exploratory Data Analysis</a:t>
            </a:r>
            <a:endParaRPr b="1" dirty="0">
              <a:latin typeface="Questrial"/>
              <a:ea typeface="Questrial"/>
              <a:cs typeface="Questrial"/>
              <a:sym typeface="Questrial"/>
            </a:endParaRPr>
          </a:p>
        </p:txBody>
      </p:sp>
      <p:sp>
        <p:nvSpPr>
          <p:cNvPr id="1028" name="Google Shape;1028;p48"/>
          <p:cNvSpPr/>
          <p:nvPr/>
        </p:nvSpPr>
        <p:spPr>
          <a:xfrm>
            <a:off x="4572000" y="4914300"/>
            <a:ext cx="1516800" cy="229200"/>
          </a:xfrm>
          <a:prstGeom prst="rect">
            <a:avLst/>
          </a:prstGeom>
          <a:solidFill>
            <a:srgbClr val="F3F3F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dk1"/>
                </a:solidFill>
                <a:latin typeface="Questrial"/>
                <a:ea typeface="Questrial"/>
                <a:cs typeface="Questrial"/>
                <a:sym typeface="Questrial"/>
              </a:rPr>
              <a:t>Models &amp; Results</a:t>
            </a:r>
            <a:endParaRPr b="1">
              <a:latin typeface="Questrial"/>
              <a:ea typeface="Questrial"/>
              <a:cs typeface="Questrial"/>
              <a:sym typeface="Questrial"/>
            </a:endParaRPr>
          </a:p>
        </p:txBody>
      </p:sp>
      <p:sp>
        <p:nvSpPr>
          <p:cNvPr id="1029" name="Google Shape;1029;p48"/>
          <p:cNvSpPr/>
          <p:nvPr/>
        </p:nvSpPr>
        <p:spPr>
          <a:xfrm>
            <a:off x="6088800" y="4914300"/>
            <a:ext cx="1516800" cy="229200"/>
          </a:xfrm>
          <a:prstGeom prst="rect">
            <a:avLst/>
          </a:prstGeom>
          <a:solidFill>
            <a:srgbClr val="F3F3F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dk1"/>
                </a:solidFill>
                <a:latin typeface="Questrial"/>
                <a:ea typeface="Questrial"/>
                <a:cs typeface="Questrial"/>
                <a:sym typeface="Questrial"/>
              </a:rPr>
              <a:t>Business Implications  </a:t>
            </a:r>
            <a:endParaRPr b="1">
              <a:latin typeface="Questrial"/>
              <a:ea typeface="Questrial"/>
              <a:cs typeface="Questrial"/>
              <a:sym typeface="Quest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033"/>
        <p:cNvGrpSpPr/>
        <p:nvPr/>
      </p:nvGrpSpPr>
      <p:grpSpPr>
        <a:xfrm>
          <a:off x="0" y="0"/>
          <a:ext cx="0" cy="0"/>
          <a:chOff x="0" y="0"/>
          <a:chExt cx="0" cy="0"/>
        </a:xfrm>
      </p:grpSpPr>
      <p:sp>
        <p:nvSpPr>
          <p:cNvPr id="1034" name="Google Shape;1034;p49"/>
          <p:cNvSpPr txBox="1">
            <a:spLocks noGrp="1"/>
          </p:cNvSpPr>
          <p:nvPr>
            <p:ph type="title"/>
          </p:nvPr>
        </p:nvSpPr>
        <p:spPr>
          <a:xfrm>
            <a:off x="880950" y="446400"/>
            <a:ext cx="2634000" cy="5043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a:t>Task 1</a:t>
            </a:r>
            <a:endParaRPr sz="2400"/>
          </a:p>
        </p:txBody>
      </p:sp>
      <p:sp>
        <p:nvSpPr>
          <p:cNvPr id="1035" name="Google Shape;1035;p49"/>
          <p:cNvSpPr txBox="1">
            <a:spLocks noGrp="1"/>
          </p:cNvSpPr>
          <p:nvPr>
            <p:ph type="title"/>
          </p:nvPr>
        </p:nvSpPr>
        <p:spPr>
          <a:xfrm>
            <a:off x="5386350" y="446388"/>
            <a:ext cx="2889300" cy="5043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400"/>
              <a:t>Task 2</a:t>
            </a:r>
            <a:endParaRPr sz="2400"/>
          </a:p>
        </p:txBody>
      </p:sp>
      <p:sp>
        <p:nvSpPr>
          <p:cNvPr id="1036" name="Google Shape;1036;p49"/>
          <p:cNvSpPr/>
          <p:nvPr/>
        </p:nvSpPr>
        <p:spPr>
          <a:xfrm>
            <a:off x="1314750" y="950750"/>
            <a:ext cx="1766400" cy="449100"/>
          </a:xfrm>
          <a:prstGeom prst="roundRect">
            <a:avLst>
              <a:gd name="adj" fmla="val 16667"/>
            </a:avLst>
          </a:prstGeom>
          <a:solidFill>
            <a:schemeClr val="lt1"/>
          </a:solidFill>
          <a:ln w="9525" cap="flat" cmpd="sng">
            <a:solidFill>
              <a:srgbClr val="C5262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2"/>
                </a:solidFill>
                <a:latin typeface="Questrial"/>
                <a:ea typeface="Questrial"/>
                <a:cs typeface="Questrial"/>
                <a:sym typeface="Questrial"/>
              </a:rPr>
              <a:t>Regression</a:t>
            </a:r>
            <a:endParaRPr sz="1600" b="1">
              <a:solidFill>
                <a:schemeClr val="accent2"/>
              </a:solidFill>
              <a:latin typeface="Questrial"/>
              <a:ea typeface="Questrial"/>
              <a:cs typeface="Questrial"/>
              <a:sym typeface="Questrial"/>
            </a:endParaRPr>
          </a:p>
        </p:txBody>
      </p:sp>
      <p:sp>
        <p:nvSpPr>
          <p:cNvPr id="1037" name="Google Shape;1037;p49"/>
          <p:cNvSpPr/>
          <p:nvPr/>
        </p:nvSpPr>
        <p:spPr>
          <a:xfrm>
            <a:off x="5947800" y="950700"/>
            <a:ext cx="1766400" cy="449100"/>
          </a:xfrm>
          <a:prstGeom prst="roundRect">
            <a:avLst>
              <a:gd name="adj" fmla="val 16667"/>
            </a:avLst>
          </a:prstGeom>
          <a:solidFill>
            <a:schemeClr val="lt1"/>
          </a:solidFill>
          <a:ln w="9525" cap="flat" cmpd="sng">
            <a:solidFill>
              <a:srgbClr val="C5262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accent2"/>
                </a:solidFill>
                <a:latin typeface="Questrial"/>
                <a:ea typeface="Questrial"/>
                <a:cs typeface="Questrial"/>
                <a:sym typeface="Questrial"/>
              </a:rPr>
              <a:t>Classification</a:t>
            </a:r>
            <a:endParaRPr sz="1600" b="1">
              <a:solidFill>
                <a:schemeClr val="accent2"/>
              </a:solidFill>
              <a:latin typeface="Questrial"/>
              <a:ea typeface="Questrial"/>
              <a:cs typeface="Questrial"/>
              <a:sym typeface="Questrial"/>
            </a:endParaRPr>
          </a:p>
        </p:txBody>
      </p:sp>
      <p:sp>
        <p:nvSpPr>
          <p:cNvPr id="1038" name="Google Shape;1038;p49"/>
          <p:cNvSpPr txBox="1"/>
          <p:nvPr/>
        </p:nvSpPr>
        <p:spPr>
          <a:xfrm>
            <a:off x="514949" y="1674775"/>
            <a:ext cx="3668743" cy="185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dirty="0">
                <a:solidFill>
                  <a:schemeClr val="accent2"/>
                </a:solidFill>
                <a:latin typeface="Questrial"/>
                <a:ea typeface="Questrial"/>
                <a:cs typeface="Questrial"/>
                <a:sym typeface="Questrial"/>
              </a:rPr>
              <a:t>Predict: </a:t>
            </a:r>
            <a:r>
              <a:rPr lang="en" sz="1200" dirty="0">
                <a:solidFill>
                  <a:schemeClr val="accent2"/>
                </a:solidFill>
                <a:latin typeface="Questrial"/>
                <a:ea typeface="Questrial"/>
                <a:cs typeface="Questrial"/>
                <a:sym typeface="Questrial"/>
              </a:rPr>
              <a:t>how big the claim is</a:t>
            </a:r>
            <a:endParaRPr sz="1200" dirty="0">
              <a:solidFill>
                <a:schemeClr val="accent2"/>
              </a:solidFill>
              <a:latin typeface="Questrial"/>
              <a:ea typeface="Questrial"/>
              <a:cs typeface="Questrial"/>
              <a:sym typeface="Questrial"/>
            </a:endParaRPr>
          </a:p>
          <a:p>
            <a:pPr marL="0" lvl="0" indent="0" algn="l" rtl="0">
              <a:lnSpc>
                <a:spcPct val="115000"/>
              </a:lnSpc>
              <a:spcBef>
                <a:spcPts val="0"/>
              </a:spcBef>
              <a:spcAft>
                <a:spcPts val="0"/>
              </a:spcAft>
              <a:buNone/>
            </a:pPr>
            <a:r>
              <a:rPr lang="en" sz="1200" b="1" dirty="0">
                <a:solidFill>
                  <a:schemeClr val="dk1"/>
                </a:solidFill>
                <a:latin typeface="Questrial"/>
                <a:ea typeface="Questrial"/>
                <a:cs typeface="Questrial"/>
                <a:sym typeface="Questrial"/>
              </a:rPr>
              <a:t>LC (Loss Cost per Exposure Unit)</a:t>
            </a:r>
            <a:r>
              <a:rPr lang="en" sz="1200" dirty="0">
                <a:solidFill>
                  <a:schemeClr val="dk1"/>
                </a:solidFill>
                <a:latin typeface="Questrial"/>
                <a:ea typeface="Questrial"/>
                <a:cs typeface="Questrial"/>
                <a:sym typeface="Questrial"/>
              </a:rPr>
              <a:t> = X.15 / X.16</a:t>
            </a:r>
            <a:endParaRPr sz="1200" dirty="0">
              <a:solidFill>
                <a:schemeClr val="dk1"/>
              </a:solidFill>
              <a:latin typeface="Questrial"/>
              <a:ea typeface="Questrial"/>
              <a:cs typeface="Questrial"/>
              <a:sym typeface="Questrial"/>
            </a:endParaRPr>
          </a:p>
          <a:p>
            <a:pPr marL="457200" lvl="0" indent="-304800" algn="l" rtl="0">
              <a:lnSpc>
                <a:spcPct val="115000"/>
              </a:lnSpc>
              <a:spcBef>
                <a:spcPts val="0"/>
              </a:spcBef>
              <a:spcAft>
                <a:spcPts val="0"/>
              </a:spcAft>
              <a:buClr>
                <a:schemeClr val="dk1"/>
              </a:buClr>
              <a:buSzPts val="1200"/>
              <a:buFont typeface="Questrial"/>
              <a:buChar char="●"/>
            </a:pPr>
            <a:r>
              <a:rPr lang="en" sz="1200" dirty="0">
                <a:solidFill>
                  <a:schemeClr val="dk1"/>
                </a:solidFill>
                <a:latin typeface="Questrial"/>
                <a:ea typeface="Questrial"/>
                <a:cs typeface="Questrial"/>
                <a:sym typeface="Questrial"/>
              </a:rPr>
              <a:t>Measure average cost per claim for a policyholder</a:t>
            </a:r>
            <a:endParaRPr sz="1200" dirty="0">
              <a:solidFill>
                <a:schemeClr val="dk1"/>
              </a:solidFill>
              <a:latin typeface="Questrial"/>
              <a:ea typeface="Questrial"/>
              <a:cs typeface="Questrial"/>
              <a:sym typeface="Questrial"/>
            </a:endParaRPr>
          </a:p>
          <a:p>
            <a:pPr marL="0" lvl="0" indent="0" algn="l" rtl="0">
              <a:lnSpc>
                <a:spcPct val="115000"/>
              </a:lnSpc>
              <a:spcBef>
                <a:spcPts val="0"/>
              </a:spcBef>
              <a:spcAft>
                <a:spcPts val="0"/>
              </a:spcAft>
              <a:buNone/>
            </a:pPr>
            <a:endParaRPr sz="1200" b="1" dirty="0">
              <a:solidFill>
                <a:schemeClr val="dk1"/>
              </a:solidFill>
              <a:latin typeface="Questrial"/>
              <a:ea typeface="Questrial"/>
              <a:cs typeface="Questrial"/>
              <a:sym typeface="Questrial"/>
            </a:endParaRPr>
          </a:p>
          <a:p>
            <a:pPr marL="0" lvl="0" indent="0" algn="l" rtl="0">
              <a:lnSpc>
                <a:spcPct val="115000"/>
              </a:lnSpc>
              <a:spcBef>
                <a:spcPts val="0"/>
              </a:spcBef>
              <a:spcAft>
                <a:spcPts val="0"/>
              </a:spcAft>
              <a:buNone/>
            </a:pPr>
            <a:r>
              <a:rPr lang="en" sz="1200" b="1" dirty="0">
                <a:solidFill>
                  <a:schemeClr val="dk1"/>
                </a:solidFill>
                <a:latin typeface="Questrial"/>
                <a:ea typeface="Questrial"/>
                <a:cs typeface="Questrial"/>
                <a:sym typeface="Questrial"/>
              </a:rPr>
              <a:t>HALC (Historically Adjusted Loss Cost)</a:t>
            </a:r>
            <a:r>
              <a:rPr lang="en" sz="1200" dirty="0">
                <a:solidFill>
                  <a:schemeClr val="dk1"/>
                </a:solidFill>
                <a:latin typeface="Questrial"/>
                <a:ea typeface="Questrial"/>
                <a:cs typeface="Questrial"/>
                <a:sym typeface="Questrial"/>
              </a:rPr>
              <a:t> = LC × X.18</a:t>
            </a:r>
            <a:endParaRPr sz="1200" dirty="0">
              <a:solidFill>
                <a:schemeClr val="dk1"/>
              </a:solidFill>
              <a:latin typeface="Questrial"/>
              <a:ea typeface="Questrial"/>
              <a:cs typeface="Questrial"/>
              <a:sym typeface="Questrial"/>
            </a:endParaRPr>
          </a:p>
          <a:p>
            <a:pPr marL="457200" lvl="0" indent="-304800" algn="l" rtl="0">
              <a:lnSpc>
                <a:spcPct val="115000"/>
              </a:lnSpc>
              <a:spcBef>
                <a:spcPts val="0"/>
              </a:spcBef>
              <a:spcAft>
                <a:spcPts val="0"/>
              </a:spcAft>
              <a:buClr>
                <a:schemeClr val="dk1"/>
              </a:buClr>
              <a:buSzPts val="1200"/>
              <a:buFont typeface="Questrial"/>
              <a:buChar char="●"/>
            </a:pPr>
            <a:r>
              <a:rPr lang="en" sz="1200" dirty="0">
                <a:solidFill>
                  <a:schemeClr val="dk1"/>
                </a:solidFill>
                <a:latin typeface="Questrial"/>
                <a:ea typeface="Questrial"/>
                <a:cs typeface="Questrial"/>
                <a:sym typeface="Questrial"/>
              </a:rPr>
              <a:t>Adjust LC to reflect how frequently claims occur historically</a:t>
            </a:r>
            <a:endParaRPr sz="1200" dirty="0">
              <a:solidFill>
                <a:schemeClr val="dk1"/>
              </a:solidFill>
              <a:latin typeface="Questrial"/>
              <a:ea typeface="Questrial"/>
              <a:cs typeface="Questrial"/>
              <a:sym typeface="Questrial"/>
            </a:endParaRPr>
          </a:p>
        </p:txBody>
      </p:sp>
      <p:sp>
        <p:nvSpPr>
          <p:cNvPr id="1039" name="Google Shape;1039;p49"/>
          <p:cNvSpPr txBox="1"/>
          <p:nvPr/>
        </p:nvSpPr>
        <p:spPr>
          <a:xfrm>
            <a:off x="5386350" y="1674775"/>
            <a:ext cx="2889300" cy="100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chemeClr val="accent2"/>
                </a:solidFill>
                <a:latin typeface="Questrial"/>
                <a:ea typeface="Questrial"/>
                <a:cs typeface="Questrial"/>
                <a:sym typeface="Questrial"/>
              </a:rPr>
              <a:t>Predict: </a:t>
            </a:r>
            <a:r>
              <a:rPr lang="en" sz="1200">
                <a:solidFill>
                  <a:schemeClr val="accent2"/>
                </a:solidFill>
                <a:latin typeface="Questrial"/>
                <a:ea typeface="Questrial"/>
                <a:cs typeface="Questrial"/>
                <a:sym typeface="Questrial"/>
              </a:rPr>
              <a:t>the probability of any claim</a:t>
            </a:r>
            <a:endParaRPr sz="1200">
              <a:solidFill>
                <a:schemeClr val="accent2"/>
              </a:solidFill>
              <a:latin typeface="Questrial"/>
              <a:ea typeface="Questrial"/>
              <a:cs typeface="Questrial"/>
              <a:sym typeface="Questrial"/>
            </a:endParaRPr>
          </a:p>
          <a:p>
            <a:pPr marL="0" lvl="0" indent="0" algn="l" rtl="0">
              <a:lnSpc>
                <a:spcPct val="115000"/>
              </a:lnSpc>
              <a:spcBef>
                <a:spcPts val="0"/>
              </a:spcBef>
              <a:spcAft>
                <a:spcPts val="0"/>
              </a:spcAft>
              <a:buNone/>
            </a:pPr>
            <a:r>
              <a:rPr lang="en" sz="1200" b="1">
                <a:solidFill>
                  <a:schemeClr val="dk1"/>
                </a:solidFill>
                <a:latin typeface="Questrial"/>
                <a:ea typeface="Questrial"/>
                <a:cs typeface="Questrial"/>
                <a:sym typeface="Questrial"/>
              </a:rPr>
              <a:t>Claim Status (CS)</a:t>
            </a:r>
            <a:r>
              <a:rPr lang="en" sz="1200">
                <a:solidFill>
                  <a:schemeClr val="dk1"/>
                </a:solidFill>
                <a:latin typeface="Questrial"/>
                <a:ea typeface="Questrial"/>
                <a:cs typeface="Questrial"/>
                <a:sym typeface="Questrial"/>
              </a:rPr>
              <a:t>: </a:t>
            </a:r>
            <a:endParaRPr sz="1200">
              <a:solidFill>
                <a:schemeClr val="dk1"/>
              </a:solidFill>
              <a:latin typeface="Questrial"/>
              <a:ea typeface="Questrial"/>
              <a:cs typeface="Questrial"/>
              <a:sym typeface="Questrial"/>
            </a:endParaRPr>
          </a:p>
          <a:p>
            <a:pPr marL="457200" lvl="0" indent="-304800" algn="l" rtl="0">
              <a:lnSpc>
                <a:spcPct val="115000"/>
              </a:lnSpc>
              <a:spcBef>
                <a:spcPts val="0"/>
              </a:spcBef>
              <a:spcAft>
                <a:spcPts val="0"/>
              </a:spcAft>
              <a:buClr>
                <a:schemeClr val="dk1"/>
              </a:buClr>
              <a:buSzPts val="1200"/>
              <a:buFont typeface="Questrial"/>
              <a:buChar char="●"/>
            </a:pPr>
            <a:r>
              <a:rPr lang="en" sz="1200">
                <a:solidFill>
                  <a:schemeClr val="dk1"/>
                </a:solidFill>
                <a:latin typeface="Questrial"/>
                <a:ea typeface="Questrial"/>
                <a:cs typeface="Questrial"/>
                <a:sym typeface="Questrial"/>
              </a:rPr>
              <a:t>1 = claim made</a:t>
            </a:r>
            <a:endParaRPr sz="1200">
              <a:solidFill>
                <a:schemeClr val="dk1"/>
              </a:solidFill>
              <a:latin typeface="Questrial"/>
              <a:ea typeface="Questrial"/>
              <a:cs typeface="Questrial"/>
              <a:sym typeface="Questrial"/>
            </a:endParaRPr>
          </a:p>
          <a:p>
            <a:pPr marL="457200" lvl="0" indent="-304800" algn="l" rtl="0">
              <a:lnSpc>
                <a:spcPct val="115000"/>
              </a:lnSpc>
              <a:spcBef>
                <a:spcPts val="0"/>
              </a:spcBef>
              <a:spcAft>
                <a:spcPts val="0"/>
              </a:spcAft>
              <a:buClr>
                <a:schemeClr val="dk1"/>
              </a:buClr>
              <a:buSzPts val="1200"/>
              <a:buFont typeface="Questrial"/>
              <a:buChar char="●"/>
            </a:pPr>
            <a:r>
              <a:rPr lang="en" sz="1200">
                <a:solidFill>
                  <a:schemeClr val="dk1"/>
                </a:solidFill>
                <a:latin typeface="Questrial"/>
                <a:ea typeface="Questrial"/>
                <a:cs typeface="Questrial"/>
                <a:sym typeface="Questrial"/>
              </a:rPr>
              <a:t>0 = no claim</a:t>
            </a:r>
            <a:endParaRPr sz="1200">
              <a:solidFill>
                <a:schemeClr val="dk1"/>
              </a:solidFill>
              <a:latin typeface="Questrial"/>
              <a:ea typeface="Questrial"/>
              <a:cs typeface="Questrial"/>
              <a:sym typeface="Questrial"/>
            </a:endParaRPr>
          </a:p>
        </p:txBody>
      </p:sp>
      <p:sp>
        <p:nvSpPr>
          <p:cNvPr id="1040" name="Google Shape;1040;p49"/>
          <p:cNvSpPr txBox="1"/>
          <p:nvPr/>
        </p:nvSpPr>
        <p:spPr>
          <a:xfrm>
            <a:off x="514950" y="3574108"/>
            <a:ext cx="3569700" cy="794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chemeClr val="accent2"/>
                </a:solidFill>
                <a:latin typeface="Questrial"/>
                <a:ea typeface="Questrial"/>
                <a:cs typeface="Questrial"/>
                <a:sym typeface="Questrial"/>
              </a:rPr>
              <a:t>Business Perspective:</a:t>
            </a:r>
            <a:endParaRPr sz="1200" b="1">
              <a:solidFill>
                <a:schemeClr val="accent2"/>
              </a:solidFill>
              <a:latin typeface="Questrial"/>
              <a:ea typeface="Questrial"/>
              <a:cs typeface="Questrial"/>
              <a:sym typeface="Questrial"/>
            </a:endParaRPr>
          </a:p>
          <a:p>
            <a:pPr marL="0" lvl="0" indent="0" algn="l" rtl="0">
              <a:lnSpc>
                <a:spcPct val="115000"/>
              </a:lnSpc>
              <a:spcBef>
                <a:spcPts val="0"/>
              </a:spcBef>
              <a:spcAft>
                <a:spcPts val="0"/>
              </a:spcAft>
              <a:buNone/>
            </a:pPr>
            <a:r>
              <a:rPr lang="en" sz="1200">
                <a:solidFill>
                  <a:schemeClr val="dk1"/>
                </a:solidFill>
                <a:latin typeface="Questrial"/>
                <a:ea typeface="Questrial"/>
                <a:cs typeface="Questrial"/>
                <a:sym typeface="Questrial"/>
              </a:rPr>
              <a:t>Determine </a:t>
            </a:r>
            <a:r>
              <a:rPr lang="en" sz="1200" b="1">
                <a:solidFill>
                  <a:schemeClr val="dk1"/>
                </a:solidFill>
                <a:latin typeface="Questrial"/>
                <a:ea typeface="Questrial"/>
                <a:cs typeface="Questrial"/>
                <a:sym typeface="Questrial"/>
              </a:rPr>
              <a:t>financial impact</a:t>
            </a:r>
            <a:r>
              <a:rPr lang="en" sz="1200">
                <a:solidFill>
                  <a:schemeClr val="dk1"/>
                </a:solidFill>
                <a:latin typeface="Questrial"/>
                <a:ea typeface="Questrial"/>
                <a:cs typeface="Questrial"/>
                <a:sym typeface="Questrial"/>
              </a:rPr>
              <a:t> when that risk materializes</a:t>
            </a:r>
            <a:endParaRPr sz="1200">
              <a:solidFill>
                <a:schemeClr val="dk1"/>
              </a:solidFill>
              <a:latin typeface="Questrial"/>
              <a:ea typeface="Questrial"/>
              <a:cs typeface="Questrial"/>
              <a:sym typeface="Questrial"/>
            </a:endParaRPr>
          </a:p>
        </p:txBody>
      </p:sp>
      <p:sp>
        <p:nvSpPr>
          <p:cNvPr id="1041" name="Google Shape;1041;p49"/>
          <p:cNvSpPr txBox="1"/>
          <p:nvPr/>
        </p:nvSpPr>
        <p:spPr>
          <a:xfrm>
            <a:off x="5386350" y="3650900"/>
            <a:ext cx="2889300" cy="581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chemeClr val="accent2"/>
                </a:solidFill>
                <a:latin typeface="Questrial"/>
                <a:ea typeface="Questrial"/>
                <a:cs typeface="Questrial"/>
                <a:sym typeface="Questrial"/>
              </a:rPr>
              <a:t>Business Perspective:</a:t>
            </a:r>
            <a:endParaRPr sz="1200" b="1">
              <a:solidFill>
                <a:schemeClr val="accent2"/>
              </a:solidFill>
              <a:latin typeface="Questrial"/>
              <a:ea typeface="Questrial"/>
              <a:cs typeface="Questrial"/>
              <a:sym typeface="Questrial"/>
            </a:endParaRPr>
          </a:p>
          <a:p>
            <a:pPr marL="0" lvl="0" indent="0" algn="l" rtl="0">
              <a:lnSpc>
                <a:spcPct val="115000"/>
              </a:lnSpc>
              <a:spcBef>
                <a:spcPts val="0"/>
              </a:spcBef>
              <a:spcAft>
                <a:spcPts val="0"/>
              </a:spcAft>
              <a:buNone/>
            </a:pPr>
            <a:r>
              <a:rPr lang="en" sz="1200">
                <a:solidFill>
                  <a:schemeClr val="dk1"/>
                </a:solidFill>
                <a:latin typeface="Questrial"/>
                <a:ea typeface="Questrial"/>
                <a:cs typeface="Questrial"/>
                <a:sym typeface="Questrial"/>
              </a:rPr>
              <a:t>Assess </a:t>
            </a:r>
            <a:r>
              <a:rPr lang="en" sz="1200" b="1">
                <a:solidFill>
                  <a:schemeClr val="dk1"/>
                </a:solidFill>
                <a:latin typeface="Questrial"/>
                <a:ea typeface="Questrial"/>
                <a:cs typeface="Questrial"/>
                <a:sym typeface="Questrial"/>
              </a:rPr>
              <a:t>risk of any claim</a:t>
            </a:r>
            <a:endParaRPr sz="1200">
              <a:solidFill>
                <a:schemeClr val="dk1"/>
              </a:solidFill>
              <a:latin typeface="Questrial"/>
              <a:ea typeface="Questrial"/>
              <a:cs typeface="Questrial"/>
              <a:sym typeface="Questrial"/>
            </a:endParaRPr>
          </a:p>
        </p:txBody>
      </p:sp>
      <p:sp>
        <p:nvSpPr>
          <p:cNvPr id="1042" name="Google Shape;1042;p49"/>
          <p:cNvSpPr/>
          <p:nvPr/>
        </p:nvSpPr>
        <p:spPr>
          <a:xfrm>
            <a:off x="1538400" y="4914300"/>
            <a:ext cx="1516800" cy="2292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lt1"/>
                </a:solidFill>
                <a:latin typeface="Questrial"/>
                <a:ea typeface="Questrial"/>
                <a:cs typeface="Questrial"/>
                <a:sym typeface="Questrial"/>
              </a:rPr>
              <a:t>Introduction</a:t>
            </a:r>
            <a:endParaRPr sz="900" b="1">
              <a:solidFill>
                <a:schemeClr val="lt1"/>
              </a:solidFill>
              <a:latin typeface="Questrial"/>
              <a:ea typeface="Questrial"/>
              <a:cs typeface="Questrial"/>
              <a:sym typeface="Questrial"/>
            </a:endParaRPr>
          </a:p>
        </p:txBody>
      </p:sp>
      <p:sp>
        <p:nvSpPr>
          <p:cNvPr id="1043" name="Google Shape;1043;p49"/>
          <p:cNvSpPr/>
          <p:nvPr/>
        </p:nvSpPr>
        <p:spPr>
          <a:xfrm>
            <a:off x="3055200" y="4914300"/>
            <a:ext cx="1573444" cy="229200"/>
          </a:xfrm>
          <a:prstGeom prst="rect">
            <a:avLst/>
          </a:prstGeom>
          <a:solidFill>
            <a:srgbClr val="F3F3F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chemeClr val="dk1"/>
                </a:solidFill>
                <a:latin typeface="Questrial"/>
                <a:ea typeface="Questrial"/>
                <a:cs typeface="Questrial"/>
                <a:sym typeface="Questrial"/>
              </a:rPr>
              <a:t>Exploratory Data Analysis</a:t>
            </a:r>
            <a:endParaRPr b="1" dirty="0">
              <a:latin typeface="Questrial"/>
              <a:ea typeface="Questrial"/>
              <a:cs typeface="Questrial"/>
              <a:sym typeface="Questrial"/>
            </a:endParaRPr>
          </a:p>
        </p:txBody>
      </p:sp>
      <p:sp>
        <p:nvSpPr>
          <p:cNvPr id="1044" name="Google Shape;1044;p49"/>
          <p:cNvSpPr/>
          <p:nvPr/>
        </p:nvSpPr>
        <p:spPr>
          <a:xfrm>
            <a:off x="4572000" y="4914300"/>
            <a:ext cx="1516800" cy="229200"/>
          </a:xfrm>
          <a:prstGeom prst="rect">
            <a:avLst/>
          </a:prstGeom>
          <a:solidFill>
            <a:srgbClr val="F3F3F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dk1"/>
                </a:solidFill>
                <a:latin typeface="Questrial"/>
                <a:ea typeface="Questrial"/>
                <a:cs typeface="Questrial"/>
                <a:sym typeface="Questrial"/>
              </a:rPr>
              <a:t>Models &amp; Results</a:t>
            </a:r>
            <a:endParaRPr b="1">
              <a:latin typeface="Questrial"/>
              <a:ea typeface="Questrial"/>
              <a:cs typeface="Questrial"/>
              <a:sym typeface="Questrial"/>
            </a:endParaRPr>
          </a:p>
        </p:txBody>
      </p:sp>
      <p:sp>
        <p:nvSpPr>
          <p:cNvPr id="1045" name="Google Shape;1045;p49"/>
          <p:cNvSpPr/>
          <p:nvPr/>
        </p:nvSpPr>
        <p:spPr>
          <a:xfrm>
            <a:off x="6088800" y="4914300"/>
            <a:ext cx="1516800" cy="229200"/>
          </a:xfrm>
          <a:prstGeom prst="rect">
            <a:avLst/>
          </a:prstGeom>
          <a:solidFill>
            <a:srgbClr val="F3F3F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dk1"/>
                </a:solidFill>
                <a:latin typeface="Questrial"/>
                <a:ea typeface="Questrial"/>
                <a:cs typeface="Questrial"/>
                <a:sym typeface="Questrial"/>
              </a:rPr>
              <a:t>Business Implications  </a:t>
            </a:r>
            <a:endParaRPr b="1">
              <a:latin typeface="Questrial"/>
              <a:ea typeface="Questrial"/>
              <a:cs typeface="Questrial"/>
              <a:sym typeface="Quest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049"/>
        <p:cNvGrpSpPr/>
        <p:nvPr/>
      </p:nvGrpSpPr>
      <p:grpSpPr>
        <a:xfrm>
          <a:off x="0" y="0"/>
          <a:ext cx="0" cy="0"/>
          <a:chOff x="0" y="0"/>
          <a:chExt cx="0" cy="0"/>
        </a:xfrm>
      </p:grpSpPr>
      <p:sp>
        <p:nvSpPr>
          <p:cNvPr id="1050" name="Google Shape;1050;p50"/>
          <p:cNvSpPr txBox="1"/>
          <p:nvPr/>
        </p:nvSpPr>
        <p:spPr>
          <a:xfrm>
            <a:off x="291425" y="887345"/>
            <a:ext cx="2095500" cy="258600"/>
          </a:xfrm>
          <a:prstGeom prst="rect">
            <a:avLst/>
          </a:prstGeom>
          <a:noFill/>
          <a:ln>
            <a:noFill/>
          </a:ln>
        </p:spPr>
        <p:txBody>
          <a:bodyPr spcFirstLastPara="1" wrap="square" lIns="91425" tIns="45700" rIns="91425" bIns="45700" anchor="t" anchorCtr="0">
            <a:spAutoFit/>
          </a:bodyPr>
          <a:lstStyle/>
          <a:p>
            <a:pPr marL="0" lvl="0" indent="0" algn="l" rtl="0">
              <a:lnSpc>
                <a:spcPct val="90000"/>
              </a:lnSpc>
              <a:spcBef>
                <a:spcPts val="0"/>
              </a:spcBef>
              <a:spcAft>
                <a:spcPts val="0"/>
              </a:spcAft>
              <a:buNone/>
            </a:pPr>
            <a:endParaRPr sz="1200">
              <a:solidFill>
                <a:srgbClr val="000000"/>
              </a:solidFill>
              <a:latin typeface="Questrial"/>
              <a:ea typeface="Questrial"/>
              <a:cs typeface="Questrial"/>
              <a:sym typeface="Questrial"/>
            </a:endParaRPr>
          </a:p>
        </p:txBody>
      </p:sp>
      <p:grpSp>
        <p:nvGrpSpPr>
          <p:cNvPr id="1051" name="Google Shape;1051;p50"/>
          <p:cNvGrpSpPr/>
          <p:nvPr/>
        </p:nvGrpSpPr>
        <p:grpSpPr>
          <a:xfrm>
            <a:off x="368096" y="591626"/>
            <a:ext cx="3367796" cy="3762336"/>
            <a:chOff x="3136312" y="1752925"/>
            <a:chExt cx="3724202" cy="2516108"/>
          </a:xfrm>
        </p:grpSpPr>
        <p:sp>
          <p:nvSpPr>
            <p:cNvPr id="1052" name="Google Shape;1052;p50"/>
            <p:cNvSpPr/>
            <p:nvPr/>
          </p:nvSpPr>
          <p:spPr>
            <a:xfrm>
              <a:off x="3136312" y="1752933"/>
              <a:ext cx="3724200" cy="2516100"/>
            </a:xfrm>
            <a:prstGeom prst="rect">
              <a:avLst/>
            </a:prstGeom>
            <a:solidFill>
              <a:srgbClr val="FFFFFF"/>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Questrial"/>
                <a:ea typeface="Questrial"/>
                <a:cs typeface="Questrial"/>
                <a:sym typeface="Questrial"/>
              </a:endParaRPr>
            </a:p>
          </p:txBody>
        </p:sp>
        <p:sp>
          <p:nvSpPr>
            <p:cNvPr id="1053" name="Google Shape;1053;p50"/>
            <p:cNvSpPr/>
            <p:nvPr/>
          </p:nvSpPr>
          <p:spPr>
            <a:xfrm>
              <a:off x="3136314" y="1752925"/>
              <a:ext cx="3724200" cy="322500"/>
            </a:xfrm>
            <a:prstGeom prst="rect">
              <a:avLst/>
            </a:prstGeom>
            <a:solidFill>
              <a:schemeClr val="accen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a:solidFill>
                    <a:srgbClr val="FFFFFF"/>
                  </a:solidFill>
                  <a:latin typeface="Paytone One"/>
                  <a:ea typeface="Paytone One"/>
                  <a:cs typeface="Paytone One"/>
                  <a:sym typeface="Paytone One"/>
                </a:rPr>
                <a:t>Dataset Overview</a:t>
              </a:r>
              <a:endParaRPr>
                <a:solidFill>
                  <a:srgbClr val="FFFFFF"/>
                </a:solidFill>
                <a:latin typeface="Paytone One"/>
                <a:ea typeface="Paytone One"/>
                <a:cs typeface="Paytone One"/>
                <a:sym typeface="Paytone One"/>
              </a:endParaRPr>
            </a:p>
          </p:txBody>
        </p:sp>
      </p:grpSp>
      <p:sp>
        <p:nvSpPr>
          <p:cNvPr id="1054" name="Google Shape;1054;p50"/>
          <p:cNvSpPr/>
          <p:nvPr/>
        </p:nvSpPr>
        <p:spPr>
          <a:xfrm>
            <a:off x="498063" y="1303688"/>
            <a:ext cx="1080270" cy="449118"/>
          </a:xfrm>
          <a:prstGeom prst="flowChartTerminator">
            <a:avLst/>
          </a:prstGeom>
          <a:solidFill>
            <a:srgbClr val="EA99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200" b="1">
                <a:solidFill>
                  <a:srgbClr val="FFFFFF"/>
                </a:solidFill>
                <a:latin typeface="Questrial"/>
                <a:ea typeface="Questrial"/>
                <a:cs typeface="Questrial"/>
                <a:sym typeface="Questrial"/>
              </a:rPr>
              <a:t>Training Data</a:t>
            </a:r>
            <a:endParaRPr sz="1200" b="1">
              <a:solidFill>
                <a:srgbClr val="FFFFFF"/>
              </a:solidFill>
              <a:latin typeface="Questrial"/>
              <a:ea typeface="Questrial"/>
              <a:cs typeface="Questrial"/>
              <a:sym typeface="Questrial"/>
            </a:endParaRPr>
          </a:p>
        </p:txBody>
      </p:sp>
      <p:sp>
        <p:nvSpPr>
          <p:cNvPr id="1055" name="Google Shape;1055;p50"/>
          <p:cNvSpPr txBox="1"/>
          <p:nvPr/>
        </p:nvSpPr>
        <p:spPr>
          <a:xfrm>
            <a:off x="1552440" y="1291841"/>
            <a:ext cx="2484900" cy="472800"/>
          </a:xfrm>
          <a:prstGeom prst="rect">
            <a:avLst/>
          </a:prstGeom>
          <a:noFill/>
          <a:ln>
            <a:noFill/>
          </a:ln>
        </p:spPr>
        <p:txBody>
          <a:bodyPr spcFirstLastPara="1" wrap="square" lIns="91425" tIns="45700" rIns="91425" bIns="45700" anchor="t" anchorCtr="0">
            <a:spAutoFit/>
          </a:bodyPr>
          <a:lstStyle/>
          <a:p>
            <a:pPr marL="457200" lvl="0" indent="-301625" algn="l" rtl="0">
              <a:lnSpc>
                <a:spcPct val="115000"/>
              </a:lnSpc>
              <a:spcBef>
                <a:spcPts val="0"/>
              </a:spcBef>
              <a:spcAft>
                <a:spcPts val="0"/>
              </a:spcAft>
              <a:buSzPts val="1150"/>
              <a:buFont typeface="Questrial"/>
              <a:buChar char="●"/>
            </a:pPr>
            <a:r>
              <a:rPr lang="en" sz="1150">
                <a:latin typeface="Questrial"/>
                <a:ea typeface="Questrial"/>
                <a:cs typeface="Questrial"/>
                <a:sym typeface="Questrial"/>
              </a:rPr>
              <a:t>37,451 policy records</a:t>
            </a:r>
            <a:endParaRPr sz="1150">
              <a:latin typeface="Questrial"/>
              <a:ea typeface="Questrial"/>
              <a:cs typeface="Questrial"/>
              <a:sym typeface="Questrial"/>
            </a:endParaRPr>
          </a:p>
          <a:p>
            <a:pPr marL="457200" lvl="0" indent="-301625" algn="l" rtl="0">
              <a:lnSpc>
                <a:spcPct val="115000"/>
              </a:lnSpc>
              <a:spcBef>
                <a:spcPts val="0"/>
              </a:spcBef>
              <a:spcAft>
                <a:spcPts val="0"/>
              </a:spcAft>
              <a:buSzPts val="1150"/>
              <a:buFont typeface="Questrial"/>
              <a:buChar char="●"/>
            </a:pPr>
            <a:r>
              <a:rPr lang="en" sz="1150">
                <a:latin typeface="Questrial"/>
                <a:ea typeface="Questrial"/>
                <a:cs typeface="Questrial"/>
                <a:sym typeface="Questrial"/>
              </a:rPr>
              <a:t>28 variables (X.1–X.28)      </a:t>
            </a:r>
            <a:endParaRPr sz="1150">
              <a:solidFill>
                <a:srgbClr val="000000"/>
              </a:solidFill>
              <a:latin typeface="Questrial"/>
              <a:ea typeface="Questrial"/>
              <a:cs typeface="Questrial"/>
              <a:sym typeface="Questrial"/>
            </a:endParaRPr>
          </a:p>
        </p:txBody>
      </p:sp>
      <p:sp>
        <p:nvSpPr>
          <p:cNvPr id="1056" name="Google Shape;1056;p50"/>
          <p:cNvSpPr txBox="1"/>
          <p:nvPr/>
        </p:nvSpPr>
        <p:spPr>
          <a:xfrm>
            <a:off x="1552450" y="2042188"/>
            <a:ext cx="2322300" cy="1287000"/>
          </a:xfrm>
          <a:prstGeom prst="rect">
            <a:avLst/>
          </a:prstGeom>
          <a:noFill/>
          <a:ln>
            <a:noFill/>
          </a:ln>
        </p:spPr>
        <p:txBody>
          <a:bodyPr spcFirstLastPara="1" wrap="square" lIns="91425" tIns="45700" rIns="91425" bIns="45700" anchor="t" anchorCtr="0">
            <a:spAutoFit/>
          </a:bodyPr>
          <a:lstStyle/>
          <a:p>
            <a:pPr marL="457200" marR="0" lvl="0" indent="-301625" algn="l" rtl="0">
              <a:lnSpc>
                <a:spcPct val="115000"/>
              </a:lnSpc>
              <a:spcBef>
                <a:spcPts val="0"/>
              </a:spcBef>
              <a:spcAft>
                <a:spcPts val="0"/>
              </a:spcAft>
              <a:buSzPts val="1150"/>
              <a:buFont typeface="Times New Roman"/>
              <a:buChar char="●"/>
            </a:pPr>
            <a:r>
              <a:rPr lang="en" sz="1150" b="1">
                <a:latin typeface="Questrial"/>
                <a:ea typeface="Questrial"/>
                <a:cs typeface="Questrial"/>
                <a:sym typeface="Questrial"/>
              </a:rPr>
              <a:t>Numerical</a:t>
            </a:r>
            <a:r>
              <a:rPr lang="en" sz="1150">
                <a:latin typeface="Questrial"/>
                <a:ea typeface="Questrial"/>
                <a:cs typeface="Questrial"/>
                <a:sym typeface="Questrial"/>
              </a:rPr>
              <a:t>: X.8–X.12, X.14–X.18, X.22–X.26, X.28</a:t>
            </a:r>
            <a:endParaRPr sz="1150">
              <a:latin typeface="Questrial"/>
              <a:ea typeface="Questrial"/>
              <a:cs typeface="Questrial"/>
              <a:sym typeface="Questrial"/>
            </a:endParaRPr>
          </a:p>
          <a:p>
            <a:pPr marL="457200" marR="0" lvl="0" indent="-301625" algn="l" rtl="0">
              <a:lnSpc>
                <a:spcPct val="115000"/>
              </a:lnSpc>
              <a:spcBef>
                <a:spcPts val="0"/>
              </a:spcBef>
              <a:spcAft>
                <a:spcPts val="0"/>
              </a:spcAft>
              <a:buClr>
                <a:schemeClr val="dk1"/>
              </a:buClr>
              <a:buSzPts val="1150"/>
              <a:buChar char="●"/>
            </a:pPr>
            <a:r>
              <a:rPr lang="en" sz="1150" b="1">
                <a:solidFill>
                  <a:schemeClr val="dk1"/>
                </a:solidFill>
                <a:latin typeface="Questrial"/>
                <a:ea typeface="Questrial"/>
                <a:cs typeface="Questrial"/>
                <a:sym typeface="Questrial"/>
              </a:rPr>
              <a:t>Categorical:</a:t>
            </a:r>
            <a:r>
              <a:rPr lang="en" sz="1150">
                <a:solidFill>
                  <a:schemeClr val="dk1"/>
                </a:solidFill>
                <a:latin typeface="Questrial"/>
                <a:ea typeface="Questrial"/>
                <a:cs typeface="Questrial"/>
                <a:sym typeface="Questrial"/>
              </a:rPr>
              <a:t> X.7, X.13, X.19–X.21, X.27</a:t>
            </a:r>
            <a:endParaRPr sz="1150">
              <a:solidFill>
                <a:schemeClr val="dk1"/>
              </a:solidFill>
              <a:latin typeface="Questrial"/>
              <a:ea typeface="Questrial"/>
              <a:cs typeface="Questrial"/>
              <a:sym typeface="Questrial"/>
            </a:endParaRPr>
          </a:p>
          <a:p>
            <a:pPr marL="457200" marR="0" lvl="0" indent="-301625" algn="l" rtl="0">
              <a:lnSpc>
                <a:spcPct val="115000"/>
              </a:lnSpc>
              <a:spcBef>
                <a:spcPts val="0"/>
              </a:spcBef>
              <a:spcAft>
                <a:spcPts val="0"/>
              </a:spcAft>
              <a:buClr>
                <a:schemeClr val="dk1"/>
              </a:buClr>
              <a:buSzPts val="1150"/>
              <a:buChar char="●"/>
            </a:pPr>
            <a:r>
              <a:rPr lang="en" sz="1150" b="1">
                <a:solidFill>
                  <a:schemeClr val="dk1"/>
                </a:solidFill>
                <a:latin typeface="Questrial"/>
                <a:ea typeface="Questrial"/>
                <a:cs typeface="Questrial"/>
                <a:sym typeface="Questrial"/>
              </a:rPr>
              <a:t>Datetime:</a:t>
            </a:r>
            <a:r>
              <a:rPr lang="en" sz="1150">
                <a:solidFill>
                  <a:schemeClr val="dk1"/>
                </a:solidFill>
                <a:latin typeface="Questrial"/>
                <a:ea typeface="Questrial"/>
                <a:cs typeface="Questrial"/>
                <a:sym typeface="Questrial"/>
              </a:rPr>
              <a:t> X.2–X.6</a:t>
            </a:r>
            <a:endParaRPr sz="1150">
              <a:solidFill>
                <a:schemeClr val="dk1"/>
              </a:solidFill>
              <a:latin typeface="Questrial"/>
              <a:ea typeface="Questrial"/>
              <a:cs typeface="Questrial"/>
              <a:sym typeface="Questrial"/>
            </a:endParaRPr>
          </a:p>
        </p:txBody>
      </p:sp>
      <p:cxnSp>
        <p:nvCxnSpPr>
          <p:cNvPr id="1057" name="Google Shape;1057;p50"/>
          <p:cNvCxnSpPr/>
          <p:nvPr/>
        </p:nvCxnSpPr>
        <p:spPr>
          <a:xfrm>
            <a:off x="939425" y="1900100"/>
            <a:ext cx="2322300" cy="6600"/>
          </a:xfrm>
          <a:prstGeom prst="straightConnector1">
            <a:avLst/>
          </a:prstGeom>
          <a:noFill/>
          <a:ln w="19050" cap="flat" cmpd="sng">
            <a:solidFill>
              <a:schemeClr val="accent2"/>
            </a:solidFill>
            <a:prstDash val="solid"/>
            <a:miter lim="800000"/>
            <a:headEnd type="none" w="sm" len="sm"/>
            <a:tailEnd type="none" w="sm" len="sm"/>
          </a:ln>
        </p:spPr>
      </p:cxnSp>
      <p:sp>
        <p:nvSpPr>
          <p:cNvPr id="1058" name="Google Shape;1058;p50"/>
          <p:cNvSpPr/>
          <p:nvPr/>
        </p:nvSpPr>
        <p:spPr>
          <a:xfrm>
            <a:off x="498063" y="2461125"/>
            <a:ext cx="1080270" cy="449118"/>
          </a:xfrm>
          <a:prstGeom prst="flowChartTerminator">
            <a:avLst/>
          </a:prstGeom>
          <a:solidFill>
            <a:srgbClr val="EA99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200" b="1">
                <a:solidFill>
                  <a:srgbClr val="FFFFFF"/>
                </a:solidFill>
                <a:latin typeface="Questrial"/>
                <a:ea typeface="Questrial"/>
                <a:cs typeface="Questrial"/>
                <a:sym typeface="Questrial"/>
              </a:rPr>
              <a:t>Feature Types</a:t>
            </a:r>
            <a:endParaRPr sz="1200" b="1">
              <a:solidFill>
                <a:srgbClr val="FFFFFF"/>
              </a:solidFill>
              <a:latin typeface="Questrial"/>
              <a:ea typeface="Questrial"/>
              <a:cs typeface="Questrial"/>
              <a:sym typeface="Questrial"/>
            </a:endParaRPr>
          </a:p>
        </p:txBody>
      </p:sp>
      <p:sp>
        <p:nvSpPr>
          <p:cNvPr id="1059" name="Google Shape;1059;p50"/>
          <p:cNvSpPr/>
          <p:nvPr/>
        </p:nvSpPr>
        <p:spPr>
          <a:xfrm>
            <a:off x="5022450" y="430825"/>
            <a:ext cx="3830100" cy="72660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15000"/>
              </a:lnSpc>
              <a:spcBef>
                <a:spcPts val="0"/>
              </a:spcBef>
              <a:spcAft>
                <a:spcPts val="0"/>
              </a:spcAft>
              <a:buNone/>
            </a:pPr>
            <a:r>
              <a:rPr lang="en" sz="1150" b="1">
                <a:solidFill>
                  <a:schemeClr val="accent2"/>
                </a:solidFill>
                <a:latin typeface="Questrial"/>
                <a:ea typeface="Questrial"/>
                <a:cs typeface="Questrial"/>
                <a:sym typeface="Questrial"/>
              </a:rPr>
              <a:t>Datetime Conversion</a:t>
            </a:r>
            <a:endParaRPr sz="1150" b="1">
              <a:solidFill>
                <a:schemeClr val="accent2"/>
              </a:solidFill>
              <a:latin typeface="Questrial"/>
              <a:ea typeface="Questrial"/>
              <a:cs typeface="Questrial"/>
              <a:sym typeface="Questrial"/>
            </a:endParaRPr>
          </a:p>
          <a:p>
            <a:pPr marL="457200" marR="0" lvl="0" indent="-301625" algn="l" rtl="0">
              <a:lnSpc>
                <a:spcPct val="115000"/>
              </a:lnSpc>
              <a:spcBef>
                <a:spcPts val="0"/>
              </a:spcBef>
              <a:spcAft>
                <a:spcPts val="0"/>
              </a:spcAft>
              <a:buClr>
                <a:schemeClr val="dk1"/>
              </a:buClr>
              <a:buSzPts val="1150"/>
              <a:buFont typeface="Questrial"/>
              <a:buChar char="●"/>
            </a:pPr>
            <a:r>
              <a:rPr lang="en" sz="1150">
                <a:solidFill>
                  <a:schemeClr val="dk1"/>
                </a:solidFill>
                <a:latin typeface="Questrial"/>
                <a:ea typeface="Questrial"/>
                <a:cs typeface="Questrial"/>
                <a:sym typeface="Questrial"/>
              </a:rPr>
              <a:t>Convert </a:t>
            </a:r>
            <a:r>
              <a:rPr lang="en" sz="1150" b="1">
                <a:solidFill>
                  <a:schemeClr val="dk1"/>
                </a:solidFill>
                <a:latin typeface="Questrial"/>
                <a:ea typeface="Questrial"/>
                <a:cs typeface="Questrial"/>
                <a:sym typeface="Questrial"/>
              </a:rPr>
              <a:t>policy start date</a:t>
            </a:r>
            <a:r>
              <a:rPr lang="en" sz="1150">
                <a:solidFill>
                  <a:schemeClr val="dk1"/>
                </a:solidFill>
                <a:latin typeface="Questrial"/>
                <a:ea typeface="Questrial"/>
                <a:cs typeface="Questrial"/>
                <a:sym typeface="Questrial"/>
              </a:rPr>
              <a:t>, </a:t>
            </a:r>
            <a:r>
              <a:rPr lang="en" sz="1150" b="1">
                <a:solidFill>
                  <a:schemeClr val="dk1"/>
                </a:solidFill>
                <a:latin typeface="Questrial"/>
                <a:ea typeface="Questrial"/>
                <a:cs typeface="Questrial"/>
                <a:sym typeface="Questrial"/>
              </a:rPr>
              <a:t>renewal dates</a:t>
            </a:r>
            <a:r>
              <a:rPr lang="en" sz="1150">
                <a:solidFill>
                  <a:schemeClr val="dk1"/>
                </a:solidFill>
                <a:latin typeface="Questrial"/>
                <a:ea typeface="Questrial"/>
                <a:cs typeface="Questrial"/>
                <a:sym typeface="Questrial"/>
              </a:rPr>
              <a:t>, </a:t>
            </a:r>
            <a:r>
              <a:rPr lang="en" sz="1150" b="1">
                <a:solidFill>
                  <a:schemeClr val="dk1"/>
                </a:solidFill>
                <a:latin typeface="Questrial"/>
                <a:ea typeface="Questrial"/>
                <a:cs typeface="Questrial"/>
                <a:sym typeface="Questrial"/>
              </a:rPr>
              <a:t>date of birth</a:t>
            </a:r>
            <a:r>
              <a:rPr lang="en" sz="1150">
                <a:solidFill>
                  <a:schemeClr val="dk1"/>
                </a:solidFill>
                <a:latin typeface="Questrial"/>
                <a:ea typeface="Questrial"/>
                <a:cs typeface="Questrial"/>
                <a:sym typeface="Questrial"/>
              </a:rPr>
              <a:t>, and </a:t>
            </a:r>
            <a:r>
              <a:rPr lang="en" sz="1150" b="1">
                <a:solidFill>
                  <a:schemeClr val="dk1"/>
                </a:solidFill>
                <a:latin typeface="Questrial"/>
                <a:ea typeface="Questrial"/>
                <a:cs typeface="Questrial"/>
                <a:sym typeface="Questrial"/>
              </a:rPr>
              <a:t>license issuance date</a:t>
            </a:r>
            <a:r>
              <a:rPr lang="en" sz="1150">
                <a:solidFill>
                  <a:schemeClr val="dk1"/>
                </a:solidFill>
                <a:latin typeface="Questrial"/>
                <a:ea typeface="Questrial"/>
                <a:cs typeface="Questrial"/>
                <a:sym typeface="Questrial"/>
              </a:rPr>
              <a:t> to datetime.</a:t>
            </a:r>
            <a:endParaRPr sz="1150">
              <a:solidFill>
                <a:schemeClr val="dk1"/>
              </a:solidFill>
              <a:latin typeface="Questrial"/>
              <a:ea typeface="Questrial"/>
              <a:cs typeface="Questrial"/>
              <a:sym typeface="Questrial"/>
            </a:endParaRPr>
          </a:p>
        </p:txBody>
      </p:sp>
      <p:sp>
        <p:nvSpPr>
          <p:cNvPr id="1060" name="Google Shape;1060;p50"/>
          <p:cNvSpPr/>
          <p:nvPr/>
        </p:nvSpPr>
        <p:spPr>
          <a:xfrm>
            <a:off x="5022475" y="1394126"/>
            <a:ext cx="3830100" cy="1549800"/>
          </a:xfrm>
          <a:prstGeom prst="rect">
            <a:avLst/>
          </a:prstGeom>
          <a:solidFill>
            <a:schemeClr val="lt1"/>
          </a:solid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150" b="1">
                <a:solidFill>
                  <a:schemeClr val="accent2"/>
                </a:solidFill>
                <a:latin typeface="Questrial"/>
                <a:ea typeface="Questrial"/>
                <a:cs typeface="Questrial"/>
                <a:sym typeface="Questrial"/>
              </a:rPr>
              <a:t>Feature Engineering</a:t>
            </a:r>
            <a:endParaRPr sz="1150" b="1">
              <a:solidFill>
                <a:schemeClr val="accent2"/>
              </a:solidFill>
              <a:latin typeface="Questrial"/>
              <a:ea typeface="Questrial"/>
              <a:cs typeface="Questrial"/>
              <a:sym typeface="Questrial"/>
            </a:endParaRPr>
          </a:p>
          <a:p>
            <a:pPr marL="457200" lvl="0" indent="-301625" algn="l" rtl="0">
              <a:lnSpc>
                <a:spcPct val="115000"/>
              </a:lnSpc>
              <a:spcBef>
                <a:spcPts val="0"/>
              </a:spcBef>
              <a:spcAft>
                <a:spcPts val="0"/>
              </a:spcAft>
              <a:buClr>
                <a:schemeClr val="dk1"/>
              </a:buClr>
              <a:buSzPts val="1150"/>
              <a:buFont typeface="Questrial"/>
              <a:buChar char="●"/>
            </a:pPr>
            <a:r>
              <a:rPr lang="en" sz="1150" b="1">
                <a:solidFill>
                  <a:schemeClr val="dk1"/>
                </a:solidFill>
                <a:latin typeface="Questrial"/>
                <a:ea typeface="Questrial"/>
                <a:cs typeface="Questrial"/>
                <a:sym typeface="Questrial"/>
              </a:rPr>
              <a:t>age</a:t>
            </a:r>
            <a:r>
              <a:rPr lang="en" sz="1150">
                <a:solidFill>
                  <a:schemeClr val="dk1"/>
                </a:solidFill>
                <a:latin typeface="Questrial"/>
                <a:ea typeface="Questrial"/>
                <a:cs typeface="Questrial"/>
                <a:sym typeface="Questrial"/>
              </a:rPr>
              <a:t> = Age of the policyholder in years</a:t>
            </a:r>
            <a:endParaRPr sz="1150">
              <a:solidFill>
                <a:schemeClr val="dk1"/>
              </a:solidFill>
              <a:latin typeface="Questrial"/>
              <a:ea typeface="Questrial"/>
              <a:cs typeface="Questrial"/>
              <a:sym typeface="Questrial"/>
            </a:endParaRPr>
          </a:p>
          <a:p>
            <a:pPr marL="457200" lvl="0" indent="-301625" algn="l" rtl="0">
              <a:lnSpc>
                <a:spcPct val="115000"/>
              </a:lnSpc>
              <a:spcBef>
                <a:spcPts val="0"/>
              </a:spcBef>
              <a:spcAft>
                <a:spcPts val="0"/>
              </a:spcAft>
              <a:buClr>
                <a:schemeClr val="dk1"/>
              </a:buClr>
              <a:buSzPts val="1150"/>
              <a:buFont typeface="Questrial"/>
              <a:buChar char="●"/>
            </a:pPr>
            <a:r>
              <a:rPr lang="en" sz="1150" b="1">
                <a:solidFill>
                  <a:schemeClr val="dk1"/>
                </a:solidFill>
                <a:latin typeface="Questrial"/>
                <a:ea typeface="Questrial"/>
                <a:cs typeface="Questrial"/>
                <a:sym typeface="Questrial"/>
              </a:rPr>
              <a:t>policy_duration</a:t>
            </a:r>
            <a:r>
              <a:rPr lang="en" sz="1150">
                <a:solidFill>
                  <a:schemeClr val="dk1"/>
                </a:solidFill>
                <a:latin typeface="Questrial"/>
                <a:ea typeface="Questrial"/>
                <a:cs typeface="Questrial"/>
                <a:sym typeface="Questrial"/>
              </a:rPr>
              <a:t> = Days between policy start and last renewal</a:t>
            </a:r>
            <a:endParaRPr sz="1150">
              <a:solidFill>
                <a:schemeClr val="dk1"/>
              </a:solidFill>
              <a:latin typeface="Questrial"/>
              <a:ea typeface="Questrial"/>
              <a:cs typeface="Questrial"/>
              <a:sym typeface="Questrial"/>
            </a:endParaRPr>
          </a:p>
          <a:p>
            <a:pPr marL="457200" lvl="0" indent="-301625" algn="l" rtl="0">
              <a:lnSpc>
                <a:spcPct val="115000"/>
              </a:lnSpc>
              <a:spcBef>
                <a:spcPts val="0"/>
              </a:spcBef>
              <a:spcAft>
                <a:spcPts val="0"/>
              </a:spcAft>
              <a:buClr>
                <a:schemeClr val="dk1"/>
              </a:buClr>
              <a:buSzPts val="1150"/>
              <a:buFont typeface="Questrial"/>
              <a:buChar char="●"/>
            </a:pPr>
            <a:r>
              <a:rPr lang="en" sz="1150" b="1">
                <a:solidFill>
                  <a:schemeClr val="dk1"/>
                </a:solidFill>
                <a:latin typeface="Questrial"/>
                <a:ea typeface="Questrial"/>
                <a:cs typeface="Questrial"/>
                <a:sym typeface="Questrial"/>
              </a:rPr>
              <a:t>driver_experience </a:t>
            </a:r>
            <a:r>
              <a:rPr lang="en" sz="1150">
                <a:solidFill>
                  <a:schemeClr val="dk1"/>
                </a:solidFill>
                <a:latin typeface="Questrial"/>
                <a:ea typeface="Questrial"/>
                <a:cs typeface="Questrial"/>
                <a:sym typeface="Questrial"/>
              </a:rPr>
              <a:t>= Years since driver’s license was issued</a:t>
            </a:r>
            <a:endParaRPr sz="1150">
              <a:solidFill>
                <a:schemeClr val="dk1"/>
              </a:solidFill>
              <a:latin typeface="Questrial"/>
              <a:ea typeface="Questrial"/>
              <a:cs typeface="Questrial"/>
              <a:sym typeface="Questrial"/>
            </a:endParaRPr>
          </a:p>
          <a:p>
            <a:pPr marL="457200" lvl="0" indent="-301625" algn="l" rtl="0">
              <a:lnSpc>
                <a:spcPct val="115000"/>
              </a:lnSpc>
              <a:spcBef>
                <a:spcPts val="0"/>
              </a:spcBef>
              <a:spcAft>
                <a:spcPts val="0"/>
              </a:spcAft>
              <a:buClr>
                <a:schemeClr val="dk1"/>
              </a:buClr>
              <a:buSzPts val="1150"/>
              <a:buFont typeface="Questrial"/>
              <a:buChar char="●"/>
            </a:pPr>
            <a:r>
              <a:rPr lang="en" sz="1150" b="1">
                <a:solidFill>
                  <a:schemeClr val="dk1"/>
                </a:solidFill>
                <a:latin typeface="Questrial"/>
                <a:ea typeface="Questrial"/>
                <a:cs typeface="Questrial"/>
                <a:sym typeface="Questrial"/>
              </a:rPr>
              <a:t>Vehicle_age</a:t>
            </a:r>
            <a:r>
              <a:rPr lang="en" sz="1150">
                <a:solidFill>
                  <a:schemeClr val="dk1"/>
                </a:solidFill>
                <a:latin typeface="Questrial"/>
                <a:ea typeface="Questrial"/>
                <a:cs typeface="Questrial"/>
                <a:sym typeface="Questrial"/>
              </a:rPr>
              <a:t> = Age of vehicle as of 2019</a:t>
            </a:r>
            <a:endParaRPr sz="1150">
              <a:solidFill>
                <a:schemeClr val="dk1"/>
              </a:solidFill>
              <a:latin typeface="Questrial"/>
              <a:ea typeface="Questrial"/>
              <a:cs typeface="Questrial"/>
              <a:sym typeface="Questrial"/>
            </a:endParaRPr>
          </a:p>
        </p:txBody>
      </p:sp>
      <p:sp>
        <p:nvSpPr>
          <p:cNvPr id="1061" name="Google Shape;1061;p50"/>
          <p:cNvSpPr/>
          <p:nvPr/>
        </p:nvSpPr>
        <p:spPr>
          <a:xfrm>
            <a:off x="5022450" y="3180625"/>
            <a:ext cx="3830100" cy="1334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15000"/>
              </a:lnSpc>
              <a:spcBef>
                <a:spcPts val="0"/>
              </a:spcBef>
              <a:spcAft>
                <a:spcPts val="0"/>
              </a:spcAft>
              <a:buClr>
                <a:srgbClr val="000000"/>
              </a:buClr>
              <a:buSzPts val="1200"/>
              <a:buFont typeface="Arial"/>
              <a:buNone/>
            </a:pPr>
            <a:r>
              <a:rPr lang="en" sz="1150" b="1">
                <a:solidFill>
                  <a:schemeClr val="accent2"/>
                </a:solidFill>
                <a:latin typeface="Questrial"/>
                <a:ea typeface="Questrial"/>
                <a:cs typeface="Questrial"/>
                <a:sym typeface="Questrial"/>
              </a:rPr>
              <a:t>Columns Dropped</a:t>
            </a:r>
            <a:endParaRPr sz="1150" b="1">
              <a:solidFill>
                <a:schemeClr val="accent2"/>
              </a:solidFill>
              <a:latin typeface="Questrial"/>
              <a:ea typeface="Questrial"/>
              <a:cs typeface="Questrial"/>
              <a:sym typeface="Questrial"/>
            </a:endParaRPr>
          </a:p>
          <a:p>
            <a:pPr marL="457200" marR="0" lvl="0" indent="-301625" algn="l" rtl="0">
              <a:lnSpc>
                <a:spcPct val="115000"/>
              </a:lnSpc>
              <a:spcBef>
                <a:spcPts val="0"/>
              </a:spcBef>
              <a:spcAft>
                <a:spcPts val="0"/>
              </a:spcAft>
              <a:buClr>
                <a:schemeClr val="dk1"/>
              </a:buClr>
              <a:buSzPts val="1150"/>
              <a:buFont typeface="Times New Roman"/>
              <a:buChar char="●"/>
            </a:pPr>
            <a:r>
              <a:rPr lang="en" sz="1150" b="1">
                <a:solidFill>
                  <a:schemeClr val="dk1"/>
                </a:solidFill>
                <a:latin typeface="Questrial"/>
                <a:ea typeface="Questrial"/>
                <a:cs typeface="Questrial"/>
                <a:sym typeface="Questrial"/>
              </a:rPr>
              <a:t>X.1</a:t>
            </a:r>
            <a:r>
              <a:rPr lang="en" sz="1150">
                <a:solidFill>
                  <a:schemeClr val="dk1"/>
                </a:solidFill>
                <a:latin typeface="Questrial"/>
                <a:ea typeface="Questrial"/>
                <a:cs typeface="Questrial"/>
                <a:sym typeface="Questrial"/>
              </a:rPr>
              <a:t>: A unique identifier for each policy, which doesn't provide much useful information and could introduce unwanted noise. </a:t>
            </a:r>
            <a:endParaRPr sz="1150">
              <a:solidFill>
                <a:schemeClr val="dk1"/>
              </a:solidFill>
              <a:latin typeface="Questrial"/>
              <a:ea typeface="Questrial"/>
              <a:cs typeface="Questrial"/>
              <a:sym typeface="Questrial"/>
            </a:endParaRPr>
          </a:p>
          <a:p>
            <a:pPr marL="457200" lvl="0" indent="-301625" algn="l" rtl="0">
              <a:lnSpc>
                <a:spcPct val="115000"/>
              </a:lnSpc>
              <a:spcBef>
                <a:spcPts val="0"/>
              </a:spcBef>
              <a:spcAft>
                <a:spcPts val="0"/>
              </a:spcAft>
              <a:buClr>
                <a:schemeClr val="dk1"/>
              </a:buClr>
              <a:buSzPts val="1150"/>
              <a:buFont typeface="Times New Roman"/>
              <a:buChar char="●"/>
            </a:pPr>
            <a:r>
              <a:rPr lang="en" sz="1150" b="1">
                <a:solidFill>
                  <a:schemeClr val="dk1"/>
                </a:solidFill>
                <a:latin typeface="Questrial"/>
                <a:ea typeface="Questrial"/>
                <a:cs typeface="Questrial"/>
                <a:sym typeface="Questrial"/>
              </a:rPr>
              <a:t>X.2</a:t>
            </a:r>
            <a:r>
              <a:rPr lang="en" sz="1150" b="1">
                <a:latin typeface="Questrial"/>
                <a:ea typeface="Questrial"/>
                <a:cs typeface="Questrial"/>
                <a:sym typeface="Questrial"/>
              </a:rPr>
              <a:t>–</a:t>
            </a:r>
            <a:r>
              <a:rPr lang="en" sz="1150" b="1">
                <a:solidFill>
                  <a:schemeClr val="dk1"/>
                </a:solidFill>
                <a:latin typeface="Questrial"/>
                <a:ea typeface="Questrial"/>
                <a:cs typeface="Questrial"/>
                <a:sym typeface="Questrial"/>
              </a:rPr>
              <a:t>X.6 and X.22: </a:t>
            </a:r>
            <a:r>
              <a:rPr lang="en" sz="1150">
                <a:solidFill>
                  <a:schemeClr val="dk1"/>
                </a:solidFill>
                <a:latin typeface="Questrial"/>
                <a:ea typeface="Questrial"/>
                <a:cs typeface="Questrial"/>
                <a:sym typeface="Questrial"/>
              </a:rPr>
              <a:t>We already extracted useful components using feature engineering.</a:t>
            </a:r>
            <a:endParaRPr sz="1150" b="1">
              <a:solidFill>
                <a:schemeClr val="dk1"/>
              </a:solidFill>
              <a:latin typeface="Questrial"/>
              <a:ea typeface="Questrial"/>
              <a:cs typeface="Questrial"/>
              <a:sym typeface="Questrial"/>
            </a:endParaRPr>
          </a:p>
        </p:txBody>
      </p:sp>
      <p:pic>
        <p:nvPicPr>
          <p:cNvPr id="1062" name="Google Shape;1062;p50"/>
          <p:cNvPicPr preferRelativeResize="0"/>
          <p:nvPr/>
        </p:nvPicPr>
        <p:blipFill rotWithShape="1">
          <a:blip r:embed="rId3">
            <a:alphaModFix/>
          </a:blip>
          <a:srcRect/>
          <a:stretch/>
        </p:blipFill>
        <p:spPr>
          <a:xfrm flipH="1">
            <a:off x="3975503" y="1072338"/>
            <a:ext cx="893575" cy="2800875"/>
          </a:xfrm>
          <a:prstGeom prst="rect">
            <a:avLst/>
          </a:prstGeom>
          <a:noFill/>
          <a:ln>
            <a:noFill/>
          </a:ln>
        </p:spPr>
      </p:pic>
      <p:sp>
        <p:nvSpPr>
          <p:cNvPr id="1063" name="Google Shape;1063;p50"/>
          <p:cNvSpPr/>
          <p:nvPr/>
        </p:nvSpPr>
        <p:spPr>
          <a:xfrm>
            <a:off x="6485125" y="1157416"/>
            <a:ext cx="904800" cy="287700"/>
          </a:xfrm>
          <a:prstGeom prst="downArrow">
            <a:avLst>
              <a:gd name="adj1" fmla="val 50000"/>
              <a:gd name="adj2" fmla="val 50000"/>
            </a:avLst>
          </a:prstGeom>
          <a:solidFill>
            <a:srgbClr val="FAD4D4"/>
          </a:solidFill>
          <a:ln w="12700" cap="flat" cmpd="sng">
            <a:solidFill>
              <a:srgbClr val="C52626">
                <a:alpha val="24710"/>
              </a:srgbClr>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064" name="Google Shape;1064;p50"/>
          <p:cNvSpPr/>
          <p:nvPr/>
        </p:nvSpPr>
        <p:spPr>
          <a:xfrm>
            <a:off x="6485100" y="2943929"/>
            <a:ext cx="904800" cy="287700"/>
          </a:xfrm>
          <a:prstGeom prst="downArrow">
            <a:avLst>
              <a:gd name="adj1" fmla="val 50000"/>
              <a:gd name="adj2" fmla="val 50000"/>
            </a:avLst>
          </a:prstGeom>
          <a:solidFill>
            <a:srgbClr val="FAD4D4"/>
          </a:solidFill>
          <a:ln w="12700" cap="flat" cmpd="sng">
            <a:solidFill>
              <a:srgbClr val="C52626">
                <a:alpha val="24710"/>
              </a:srgbClr>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065" name="Google Shape;1065;p50"/>
          <p:cNvSpPr/>
          <p:nvPr/>
        </p:nvSpPr>
        <p:spPr>
          <a:xfrm>
            <a:off x="498063" y="3682938"/>
            <a:ext cx="1080270" cy="449118"/>
          </a:xfrm>
          <a:prstGeom prst="flowChartTerminator">
            <a:avLst/>
          </a:prstGeom>
          <a:solidFill>
            <a:srgbClr val="EA99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200" b="1">
                <a:solidFill>
                  <a:srgbClr val="FFFFFF"/>
                </a:solidFill>
                <a:latin typeface="Questrial"/>
                <a:ea typeface="Questrial"/>
                <a:cs typeface="Questrial"/>
                <a:sym typeface="Questrial"/>
              </a:rPr>
              <a:t>Test Data</a:t>
            </a:r>
            <a:endParaRPr sz="1200" b="1">
              <a:solidFill>
                <a:srgbClr val="FFFFFF"/>
              </a:solidFill>
              <a:latin typeface="Questrial"/>
              <a:ea typeface="Questrial"/>
              <a:cs typeface="Questrial"/>
              <a:sym typeface="Questrial"/>
            </a:endParaRPr>
          </a:p>
        </p:txBody>
      </p:sp>
      <p:sp>
        <p:nvSpPr>
          <p:cNvPr id="1066" name="Google Shape;1066;p50"/>
          <p:cNvSpPr txBox="1"/>
          <p:nvPr/>
        </p:nvSpPr>
        <p:spPr>
          <a:xfrm>
            <a:off x="1552440" y="3541129"/>
            <a:ext cx="2183450" cy="702844"/>
          </a:xfrm>
          <a:prstGeom prst="rect">
            <a:avLst/>
          </a:prstGeom>
          <a:noFill/>
          <a:ln>
            <a:noFill/>
          </a:ln>
        </p:spPr>
        <p:txBody>
          <a:bodyPr spcFirstLastPara="1" wrap="square" lIns="91425" tIns="45700" rIns="91425" bIns="45700" anchor="t" anchorCtr="0">
            <a:spAutoFit/>
          </a:bodyPr>
          <a:lstStyle/>
          <a:p>
            <a:pPr marL="457200" lvl="0" indent="-301625" algn="l" rtl="0">
              <a:lnSpc>
                <a:spcPct val="115000"/>
              </a:lnSpc>
              <a:spcBef>
                <a:spcPts val="0"/>
              </a:spcBef>
              <a:spcAft>
                <a:spcPts val="0"/>
              </a:spcAft>
              <a:buSzPts val="1150"/>
              <a:buFont typeface="Questrial"/>
              <a:buChar char="●"/>
            </a:pPr>
            <a:r>
              <a:rPr lang="en" sz="1150" dirty="0">
                <a:solidFill>
                  <a:srgbClr val="1F1F1F"/>
                </a:solidFill>
                <a:highlight>
                  <a:srgbClr val="FFFFFF"/>
                </a:highlight>
                <a:latin typeface="Questrial"/>
                <a:ea typeface="Questrial"/>
                <a:cs typeface="Questrial"/>
                <a:sym typeface="Questrial"/>
              </a:rPr>
              <a:t>15,787 policy records</a:t>
            </a:r>
            <a:endParaRPr sz="1150" dirty="0">
              <a:latin typeface="Questrial"/>
              <a:ea typeface="Questrial"/>
              <a:cs typeface="Questrial"/>
              <a:sym typeface="Questrial"/>
            </a:endParaRPr>
          </a:p>
          <a:p>
            <a:pPr marL="457200" lvl="0" indent="-301625" algn="l" rtl="0">
              <a:lnSpc>
                <a:spcPct val="115000"/>
              </a:lnSpc>
              <a:spcBef>
                <a:spcPts val="0"/>
              </a:spcBef>
              <a:spcAft>
                <a:spcPts val="0"/>
              </a:spcAft>
              <a:buSzPts val="1150"/>
              <a:buFont typeface="Questrial"/>
              <a:buChar char="●"/>
            </a:pPr>
            <a:r>
              <a:rPr lang="en" sz="1150" dirty="0">
                <a:latin typeface="Questrial"/>
                <a:ea typeface="Questrial"/>
                <a:cs typeface="Questrial"/>
                <a:sym typeface="Questrial"/>
              </a:rPr>
              <a:t>Without target values (X.15–X.18)      </a:t>
            </a:r>
            <a:endParaRPr sz="1150" dirty="0">
              <a:solidFill>
                <a:srgbClr val="000000"/>
              </a:solidFill>
              <a:latin typeface="Questrial"/>
              <a:ea typeface="Questrial"/>
              <a:cs typeface="Questrial"/>
              <a:sym typeface="Questrial"/>
            </a:endParaRPr>
          </a:p>
        </p:txBody>
      </p:sp>
      <p:cxnSp>
        <p:nvCxnSpPr>
          <p:cNvPr id="1067" name="Google Shape;1067;p50"/>
          <p:cNvCxnSpPr/>
          <p:nvPr/>
        </p:nvCxnSpPr>
        <p:spPr>
          <a:xfrm>
            <a:off x="939425" y="3431850"/>
            <a:ext cx="2322300" cy="6600"/>
          </a:xfrm>
          <a:prstGeom prst="straightConnector1">
            <a:avLst/>
          </a:prstGeom>
          <a:noFill/>
          <a:ln w="19050" cap="flat" cmpd="sng">
            <a:solidFill>
              <a:schemeClr val="accent2"/>
            </a:solidFill>
            <a:prstDash val="solid"/>
            <a:miter lim="800000"/>
            <a:headEnd type="none" w="sm" len="sm"/>
            <a:tailEnd type="none" w="sm" len="sm"/>
          </a:ln>
        </p:spPr>
      </p:cxnSp>
      <p:sp>
        <p:nvSpPr>
          <p:cNvPr id="1068" name="Google Shape;1068;p50"/>
          <p:cNvSpPr/>
          <p:nvPr/>
        </p:nvSpPr>
        <p:spPr>
          <a:xfrm>
            <a:off x="1538400" y="4914300"/>
            <a:ext cx="1516800" cy="229200"/>
          </a:xfrm>
          <a:prstGeom prst="rect">
            <a:avLst/>
          </a:prstGeom>
          <a:solidFill>
            <a:srgbClr val="F3F3F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dk1"/>
                </a:solidFill>
                <a:latin typeface="Questrial"/>
                <a:ea typeface="Questrial"/>
                <a:cs typeface="Questrial"/>
                <a:sym typeface="Questrial"/>
              </a:rPr>
              <a:t>Introduction</a:t>
            </a:r>
            <a:endParaRPr sz="900" b="1">
              <a:solidFill>
                <a:schemeClr val="dk1"/>
              </a:solidFill>
              <a:latin typeface="Questrial"/>
              <a:ea typeface="Questrial"/>
              <a:cs typeface="Questrial"/>
              <a:sym typeface="Questrial"/>
            </a:endParaRPr>
          </a:p>
        </p:txBody>
      </p:sp>
      <p:sp>
        <p:nvSpPr>
          <p:cNvPr id="1069" name="Google Shape;1069;p50"/>
          <p:cNvSpPr/>
          <p:nvPr/>
        </p:nvSpPr>
        <p:spPr>
          <a:xfrm>
            <a:off x="3055200" y="4914300"/>
            <a:ext cx="1573444" cy="2292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chemeClr val="lt1"/>
                </a:solidFill>
                <a:latin typeface="Questrial"/>
                <a:ea typeface="Questrial"/>
                <a:cs typeface="Questrial"/>
                <a:sym typeface="Questrial"/>
              </a:rPr>
              <a:t>Exploratory Data Analysis</a:t>
            </a:r>
            <a:endParaRPr b="1" dirty="0">
              <a:solidFill>
                <a:schemeClr val="lt1"/>
              </a:solidFill>
              <a:latin typeface="Questrial"/>
              <a:ea typeface="Questrial"/>
              <a:cs typeface="Questrial"/>
              <a:sym typeface="Questrial"/>
            </a:endParaRPr>
          </a:p>
        </p:txBody>
      </p:sp>
      <p:sp>
        <p:nvSpPr>
          <p:cNvPr id="1070" name="Google Shape;1070;p50"/>
          <p:cNvSpPr/>
          <p:nvPr/>
        </p:nvSpPr>
        <p:spPr>
          <a:xfrm>
            <a:off x="4572000" y="4914300"/>
            <a:ext cx="1516800" cy="229200"/>
          </a:xfrm>
          <a:prstGeom prst="rect">
            <a:avLst/>
          </a:prstGeom>
          <a:solidFill>
            <a:srgbClr val="F3F3F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dk1"/>
                </a:solidFill>
                <a:latin typeface="Questrial"/>
                <a:ea typeface="Questrial"/>
                <a:cs typeface="Questrial"/>
                <a:sym typeface="Questrial"/>
              </a:rPr>
              <a:t>Models &amp; Results</a:t>
            </a:r>
            <a:endParaRPr b="1">
              <a:latin typeface="Questrial"/>
              <a:ea typeface="Questrial"/>
              <a:cs typeface="Questrial"/>
              <a:sym typeface="Questrial"/>
            </a:endParaRPr>
          </a:p>
        </p:txBody>
      </p:sp>
      <p:sp>
        <p:nvSpPr>
          <p:cNvPr id="1071" name="Google Shape;1071;p50"/>
          <p:cNvSpPr/>
          <p:nvPr/>
        </p:nvSpPr>
        <p:spPr>
          <a:xfrm>
            <a:off x="6088800" y="4914300"/>
            <a:ext cx="1516800" cy="229200"/>
          </a:xfrm>
          <a:prstGeom prst="rect">
            <a:avLst/>
          </a:prstGeom>
          <a:solidFill>
            <a:srgbClr val="F3F3F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dk1"/>
                </a:solidFill>
                <a:latin typeface="Questrial"/>
                <a:ea typeface="Questrial"/>
                <a:cs typeface="Questrial"/>
                <a:sym typeface="Questrial"/>
              </a:rPr>
              <a:t>Business Implications  </a:t>
            </a:r>
            <a:endParaRPr b="1">
              <a:latin typeface="Questrial"/>
              <a:ea typeface="Questrial"/>
              <a:cs typeface="Questrial"/>
              <a:sym typeface="Quest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075"/>
        <p:cNvGrpSpPr/>
        <p:nvPr/>
      </p:nvGrpSpPr>
      <p:grpSpPr>
        <a:xfrm>
          <a:off x="0" y="0"/>
          <a:ext cx="0" cy="0"/>
          <a:chOff x="0" y="0"/>
          <a:chExt cx="0" cy="0"/>
        </a:xfrm>
      </p:grpSpPr>
      <p:sp>
        <p:nvSpPr>
          <p:cNvPr id="1076" name="Google Shape;1076;p51"/>
          <p:cNvSpPr txBox="1">
            <a:spLocks noGrp="1"/>
          </p:cNvSpPr>
          <p:nvPr>
            <p:ph type="title"/>
          </p:nvPr>
        </p:nvSpPr>
        <p:spPr>
          <a:xfrm>
            <a:off x="1397400" y="205925"/>
            <a:ext cx="6349200" cy="80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Distributions of Numerical Features </a:t>
            </a:r>
            <a:endParaRPr sz="2400"/>
          </a:p>
          <a:p>
            <a:pPr marL="0" lvl="0" indent="0" algn="ctr" rtl="0">
              <a:spcBef>
                <a:spcPts val="0"/>
              </a:spcBef>
              <a:spcAft>
                <a:spcPts val="0"/>
              </a:spcAft>
              <a:buNone/>
            </a:pPr>
            <a:r>
              <a:rPr lang="en" sz="2400"/>
              <a:t>(Used for LC, HALC, CS Prediction)</a:t>
            </a:r>
            <a:endParaRPr sz="2400"/>
          </a:p>
        </p:txBody>
      </p:sp>
      <p:pic>
        <p:nvPicPr>
          <p:cNvPr id="1077" name="Google Shape;1077;p51" title="Screenshot 2025-04-23 at 6.41.22 PM.png"/>
          <p:cNvPicPr preferRelativeResize="0"/>
          <p:nvPr/>
        </p:nvPicPr>
        <p:blipFill>
          <a:blip r:embed="rId3">
            <a:alphaModFix/>
          </a:blip>
          <a:stretch>
            <a:fillRect/>
          </a:stretch>
        </p:blipFill>
        <p:spPr>
          <a:xfrm>
            <a:off x="374912" y="1779362"/>
            <a:ext cx="2533627" cy="1904074"/>
          </a:xfrm>
          <a:prstGeom prst="rect">
            <a:avLst/>
          </a:prstGeom>
          <a:noFill/>
          <a:ln>
            <a:noFill/>
          </a:ln>
        </p:spPr>
      </p:pic>
      <p:sp>
        <p:nvSpPr>
          <p:cNvPr id="1078" name="Google Shape;1078;p51"/>
          <p:cNvSpPr/>
          <p:nvPr/>
        </p:nvSpPr>
        <p:spPr>
          <a:xfrm>
            <a:off x="643013" y="1286875"/>
            <a:ext cx="1997400" cy="282600"/>
          </a:xfrm>
          <a:prstGeom prst="rect">
            <a:avLst/>
          </a:prstGeom>
          <a:solidFill>
            <a:srgbClr val="C00000">
              <a:alpha val="2471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200" b="1">
                <a:latin typeface="Questrial"/>
                <a:ea typeface="Questrial"/>
                <a:cs typeface="Questrial"/>
                <a:sym typeface="Questrial"/>
              </a:rPr>
              <a:t>X.15–Total Claim Cost</a:t>
            </a:r>
            <a:endParaRPr sz="1200" i="0" u="none" strike="noStrike" cap="none">
              <a:solidFill>
                <a:srgbClr val="000000"/>
              </a:solidFill>
              <a:latin typeface="Questrial"/>
              <a:ea typeface="Questrial"/>
              <a:cs typeface="Questrial"/>
              <a:sym typeface="Questrial"/>
            </a:endParaRPr>
          </a:p>
        </p:txBody>
      </p:sp>
      <p:sp>
        <p:nvSpPr>
          <p:cNvPr id="1079" name="Google Shape;1079;p51"/>
          <p:cNvSpPr/>
          <p:nvPr/>
        </p:nvSpPr>
        <p:spPr>
          <a:xfrm>
            <a:off x="3670500" y="1286888"/>
            <a:ext cx="1997400" cy="282600"/>
          </a:xfrm>
          <a:prstGeom prst="rect">
            <a:avLst/>
          </a:prstGeom>
          <a:solidFill>
            <a:srgbClr val="C00000">
              <a:alpha val="2471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200" b="1">
                <a:latin typeface="Questrial"/>
                <a:ea typeface="Questrial"/>
                <a:cs typeface="Questrial"/>
                <a:sym typeface="Questrial"/>
              </a:rPr>
              <a:t>X.15 / X.16–Loss Cost</a:t>
            </a:r>
            <a:endParaRPr sz="1200" b="1" i="0" u="none" strike="noStrike" cap="none">
              <a:solidFill>
                <a:srgbClr val="000000"/>
              </a:solidFill>
              <a:latin typeface="Questrial"/>
              <a:ea typeface="Questrial"/>
              <a:cs typeface="Questrial"/>
              <a:sym typeface="Questrial"/>
            </a:endParaRPr>
          </a:p>
        </p:txBody>
      </p:sp>
      <p:sp>
        <p:nvSpPr>
          <p:cNvPr id="1080" name="Google Shape;1080;p51"/>
          <p:cNvSpPr/>
          <p:nvPr/>
        </p:nvSpPr>
        <p:spPr>
          <a:xfrm>
            <a:off x="6733775" y="1286888"/>
            <a:ext cx="1997400" cy="282600"/>
          </a:xfrm>
          <a:prstGeom prst="rect">
            <a:avLst/>
          </a:prstGeom>
          <a:solidFill>
            <a:srgbClr val="C00000">
              <a:alpha val="2471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200" b="1">
                <a:latin typeface="Questrial"/>
                <a:ea typeface="Questrial"/>
                <a:cs typeface="Questrial"/>
                <a:sym typeface="Questrial"/>
              </a:rPr>
              <a:t>X.18–Claim Frequency</a:t>
            </a:r>
            <a:endParaRPr sz="1200" b="1" i="0" u="none" strike="noStrike" cap="none">
              <a:solidFill>
                <a:srgbClr val="000000"/>
              </a:solidFill>
              <a:latin typeface="Questrial"/>
              <a:ea typeface="Questrial"/>
              <a:cs typeface="Questrial"/>
              <a:sym typeface="Questrial"/>
            </a:endParaRPr>
          </a:p>
        </p:txBody>
      </p:sp>
      <p:sp>
        <p:nvSpPr>
          <p:cNvPr id="1081" name="Google Shape;1081;p51"/>
          <p:cNvSpPr/>
          <p:nvPr/>
        </p:nvSpPr>
        <p:spPr>
          <a:xfrm>
            <a:off x="307925" y="3833325"/>
            <a:ext cx="2667600" cy="8040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050">
                <a:solidFill>
                  <a:schemeClr val="dk1"/>
                </a:solidFill>
                <a:latin typeface="Questrial"/>
                <a:ea typeface="Questrial"/>
                <a:cs typeface="Questrial"/>
                <a:sym typeface="Questrial"/>
              </a:rPr>
              <a:t>- Highly </a:t>
            </a:r>
            <a:r>
              <a:rPr lang="en" sz="1050" b="1">
                <a:solidFill>
                  <a:schemeClr val="dk1"/>
                </a:solidFill>
                <a:latin typeface="Questrial"/>
                <a:ea typeface="Questrial"/>
                <a:cs typeface="Questrial"/>
                <a:sym typeface="Questrial"/>
              </a:rPr>
              <a:t>right-skewed</a:t>
            </a:r>
            <a:r>
              <a:rPr lang="en" sz="1050">
                <a:solidFill>
                  <a:schemeClr val="dk1"/>
                </a:solidFill>
                <a:latin typeface="Questrial"/>
                <a:ea typeface="Questrial"/>
                <a:cs typeface="Questrial"/>
                <a:sym typeface="Questrial"/>
              </a:rPr>
              <a:t> with many </a:t>
            </a:r>
            <a:r>
              <a:rPr lang="en" sz="1050" b="1">
                <a:solidFill>
                  <a:schemeClr val="dk1"/>
                </a:solidFill>
                <a:latin typeface="Questrial"/>
                <a:ea typeface="Questrial"/>
                <a:cs typeface="Questrial"/>
                <a:sym typeface="Questrial"/>
              </a:rPr>
              <a:t>zeros</a:t>
            </a:r>
            <a:r>
              <a:rPr lang="en" sz="1050">
                <a:solidFill>
                  <a:schemeClr val="dk1"/>
                </a:solidFill>
                <a:latin typeface="Questrial"/>
                <a:ea typeface="Questrial"/>
                <a:cs typeface="Questrial"/>
                <a:sym typeface="Questrial"/>
              </a:rPr>
              <a:t> – most policyholders didn’t file a claim.</a:t>
            </a:r>
            <a:endParaRPr sz="1050">
              <a:solidFill>
                <a:schemeClr val="dk1"/>
              </a:solidFill>
              <a:latin typeface="Questrial"/>
              <a:ea typeface="Questrial"/>
              <a:cs typeface="Questrial"/>
              <a:sym typeface="Questrial"/>
            </a:endParaRPr>
          </a:p>
          <a:p>
            <a:pPr marL="0" lvl="0" indent="0" algn="l" rtl="0">
              <a:lnSpc>
                <a:spcPct val="115000"/>
              </a:lnSpc>
              <a:spcBef>
                <a:spcPts val="0"/>
              </a:spcBef>
              <a:spcAft>
                <a:spcPts val="0"/>
              </a:spcAft>
              <a:buNone/>
            </a:pPr>
            <a:r>
              <a:rPr lang="en" sz="1050">
                <a:solidFill>
                  <a:schemeClr val="dk1"/>
                </a:solidFill>
                <a:latin typeface="Questrial"/>
                <a:ea typeface="Questrial"/>
                <a:cs typeface="Questrial"/>
                <a:sym typeface="Questrial"/>
              </a:rPr>
              <a:t>- Few records show </a:t>
            </a:r>
            <a:r>
              <a:rPr lang="en" sz="1050" b="1">
                <a:solidFill>
                  <a:schemeClr val="dk1"/>
                </a:solidFill>
                <a:latin typeface="Questrial"/>
                <a:ea typeface="Questrial"/>
                <a:cs typeface="Questrial"/>
                <a:sym typeface="Questrial"/>
              </a:rPr>
              <a:t>extreme claim costs</a:t>
            </a:r>
            <a:r>
              <a:rPr lang="en" sz="1050">
                <a:solidFill>
                  <a:schemeClr val="dk1"/>
                </a:solidFill>
                <a:latin typeface="Questrial"/>
                <a:ea typeface="Questrial"/>
                <a:cs typeface="Questrial"/>
                <a:sym typeface="Questrial"/>
              </a:rPr>
              <a:t>, highlighting </a:t>
            </a:r>
            <a:r>
              <a:rPr lang="en" sz="1050" b="1">
                <a:solidFill>
                  <a:schemeClr val="dk1"/>
                </a:solidFill>
                <a:latin typeface="Questrial"/>
                <a:ea typeface="Questrial"/>
                <a:cs typeface="Questrial"/>
                <a:sym typeface="Questrial"/>
              </a:rPr>
              <a:t>rare but large incidents</a:t>
            </a:r>
            <a:r>
              <a:rPr lang="en" sz="1050">
                <a:solidFill>
                  <a:schemeClr val="dk1"/>
                </a:solidFill>
                <a:latin typeface="Questrial"/>
                <a:ea typeface="Questrial"/>
                <a:cs typeface="Questrial"/>
                <a:sym typeface="Questrial"/>
              </a:rPr>
              <a:t>.</a:t>
            </a:r>
            <a:endParaRPr sz="1050">
              <a:latin typeface="Questrial"/>
              <a:ea typeface="Questrial"/>
              <a:cs typeface="Questrial"/>
              <a:sym typeface="Questrial"/>
            </a:endParaRPr>
          </a:p>
        </p:txBody>
      </p:sp>
      <p:sp>
        <p:nvSpPr>
          <p:cNvPr id="1082" name="Google Shape;1082;p51"/>
          <p:cNvSpPr/>
          <p:nvPr/>
        </p:nvSpPr>
        <p:spPr>
          <a:xfrm>
            <a:off x="3318500" y="3833325"/>
            <a:ext cx="2737200" cy="8040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050">
                <a:solidFill>
                  <a:schemeClr val="dk1"/>
                </a:solidFill>
                <a:latin typeface="Questrial"/>
                <a:ea typeface="Questrial"/>
                <a:cs typeface="Questrial"/>
                <a:sym typeface="Questrial"/>
              </a:rPr>
              <a:t>- Extreme </a:t>
            </a:r>
            <a:r>
              <a:rPr lang="en" sz="1050" b="1">
                <a:solidFill>
                  <a:schemeClr val="dk1"/>
                </a:solidFill>
                <a:latin typeface="Questrial"/>
                <a:ea typeface="Questrial"/>
                <a:cs typeface="Questrial"/>
                <a:sym typeface="Questrial"/>
              </a:rPr>
              <a:t>spike at zero </a:t>
            </a:r>
            <a:r>
              <a:rPr lang="en" sz="1050">
                <a:solidFill>
                  <a:schemeClr val="dk1"/>
                </a:solidFill>
                <a:latin typeface="Questrial"/>
                <a:ea typeface="Questrial"/>
                <a:cs typeface="Questrial"/>
                <a:sym typeface="Questrial"/>
              </a:rPr>
              <a:t>and  long tail – many low-cost claims, few expensive ones.</a:t>
            </a:r>
            <a:endParaRPr sz="1050">
              <a:solidFill>
                <a:schemeClr val="dk1"/>
              </a:solidFill>
              <a:latin typeface="Questrial"/>
              <a:ea typeface="Questrial"/>
              <a:cs typeface="Questrial"/>
              <a:sym typeface="Questrial"/>
            </a:endParaRPr>
          </a:p>
          <a:p>
            <a:pPr marL="0" lvl="0" indent="0" algn="l" rtl="0">
              <a:lnSpc>
                <a:spcPct val="115000"/>
              </a:lnSpc>
              <a:spcBef>
                <a:spcPts val="0"/>
              </a:spcBef>
              <a:spcAft>
                <a:spcPts val="0"/>
              </a:spcAft>
              <a:buNone/>
            </a:pPr>
            <a:r>
              <a:rPr lang="en" sz="1050">
                <a:solidFill>
                  <a:schemeClr val="dk1"/>
                </a:solidFill>
                <a:latin typeface="Questrial"/>
                <a:ea typeface="Questrial"/>
                <a:cs typeface="Questrial"/>
                <a:sym typeface="Questrial"/>
              </a:rPr>
              <a:t>- Outliers with </a:t>
            </a:r>
            <a:r>
              <a:rPr lang="en" sz="1050" b="1">
                <a:solidFill>
                  <a:schemeClr val="dk1"/>
                </a:solidFill>
                <a:latin typeface="Questrial"/>
                <a:ea typeface="Questrial"/>
                <a:cs typeface="Questrial"/>
                <a:sym typeface="Questrial"/>
              </a:rPr>
              <a:t>very high per-claim costs</a:t>
            </a:r>
            <a:r>
              <a:rPr lang="en" sz="1050">
                <a:solidFill>
                  <a:schemeClr val="dk1"/>
                </a:solidFill>
                <a:latin typeface="Questrial"/>
                <a:ea typeface="Questrial"/>
                <a:cs typeface="Questrial"/>
                <a:sym typeface="Questrial"/>
              </a:rPr>
              <a:t>, possibly from rare high-payout policies.</a:t>
            </a:r>
            <a:endParaRPr sz="1050">
              <a:latin typeface="Questrial"/>
              <a:ea typeface="Questrial"/>
              <a:cs typeface="Questrial"/>
              <a:sym typeface="Questrial"/>
            </a:endParaRPr>
          </a:p>
        </p:txBody>
      </p:sp>
      <p:sp>
        <p:nvSpPr>
          <p:cNvPr id="1083" name="Google Shape;1083;p51"/>
          <p:cNvSpPr/>
          <p:nvPr/>
        </p:nvSpPr>
        <p:spPr>
          <a:xfrm>
            <a:off x="6398675" y="3833325"/>
            <a:ext cx="2667600" cy="8040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050">
                <a:solidFill>
                  <a:schemeClr val="dk1"/>
                </a:solidFill>
                <a:latin typeface="Questrial"/>
                <a:ea typeface="Questrial"/>
                <a:cs typeface="Questrial"/>
                <a:sym typeface="Questrial"/>
              </a:rPr>
              <a:t>- </a:t>
            </a:r>
            <a:r>
              <a:rPr lang="en" sz="1050" b="1">
                <a:solidFill>
                  <a:schemeClr val="dk1"/>
                </a:solidFill>
                <a:latin typeface="Questrial"/>
                <a:ea typeface="Questrial"/>
                <a:cs typeface="Questrial"/>
                <a:sym typeface="Questrial"/>
              </a:rPr>
              <a:t>Heavily right-skewed</a:t>
            </a:r>
            <a:r>
              <a:rPr lang="en" sz="1050">
                <a:solidFill>
                  <a:schemeClr val="dk1"/>
                </a:solidFill>
                <a:latin typeface="Questrial"/>
                <a:ea typeface="Questrial"/>
                <a:cs typeface="Questrial"/>
                <a:sym typeface="Questrial"/>
              </a:rPr>
              <a:t>, with most values close to zero.</a:t>
            </a:r>
            <a:endParaRPr sz="1050">
              <a:solidFill>
                <a:schemeClr val="dk1"/>
              </a:solidFill>
              <a:latin typeface="Questrial"/>
              <a:ea typeface="Questrial"/>
              <a:cs typeface="Questrial"/>
              <a:sym typeface="Questrial"/>
            </a:endParaRPr>
          </a:p>
          <a:p>
            <a:pPr marL="0" lvl="0" indent="0" algn="l" rtl="0">
              <a:lnSpc>
                <a:spcPct val="115000"/>
              </a:lnSpc>
              <a:spcBef>
                <a:spcPts val="0"/>
              </a:spcBef>
              <a:spcAft>
                <a:spcPts val="0"/>
              </a:spcAft>
              <a:buNone/>
            </a:pPr>
            <a:r>
              <a:rPr lang="en" sz="1050">
                <a:solidFill>
                  <a:schemeClr val="dk1"/>
                </a:solidFill>
                <a:latin typeface="Questrial"/>
                <a:ea typeface="Questrial"/>
                <a:cs typeface="Questrial"/>
                <a:sym typeface="Questrial"/>
              </a:rPr>
              <a:t>- Claims occur </a:t>
            </a:r>
            <a:r>
              <a:rPr lang="en" sz="1050" b="1">
                <a:solidFill>
                  <a:schemeClr val="dk1"/>
                </a:solidFill>
                <a:latin typeface="Questrial"/>
                <a:ea typeface="Questrial"/>
                <a:cs typeface="Questrial"/>
                <a:sym typeface="Questrial"/>
              </a:rPr>
              <a:t>infrequently</a:t>
            </a:r>
            <a:r>
              <a:rPr lang="en" sz="1050">
                <a:solidFill>
                  <a:schemeClr val="dk1"/>
                </a:solidFill>
                <a:latin typeface="Questrial"/>
                <a:ea typeface="Questrial"/>
                <a:cs typeface="Questrial"/>
                <a:sym typeface="Questrial"/>
              </a:rPr>
              <a:t> across most policies.</a:t>
            </a:r>
            <a:endParaRPr sz="1050">
              <a:latin typeface="Questrial"/>
              <a:ea typeface="Questrial"/>
              <a:cs typeface="Questrial"/>
              <a:sym typeface="Questrial"/>
            </a:endParaRPr>
          </a:p>
        </p:txBody>
      </p:sp>
      <p:pic>
        <p:nvPicPr>
          <p:cNvPr id="1084" name="Google Shape;1084;p51" title="Screenshot 2025-04-25 at 2.54.59 PM.png"/>
          <p:cNvPicPr preferRelativeResize="0"/>
          <p:nvPr/>
        </p:nvPicPr>
        <p:blipFill>
          <a:blip r:embed="rId4">
            <a:alphaModFix/>
          </a:blip>
          <a:stretch>
            <a:fillRect/>
          </a:stretch>
        </p:blipFill>
        <p:spPr>
          <a:xfrm>
            <a:off x="6444250" y="1780488"/>
            <a:ext cx="2541695" cy="1959026"/>
          </a:xfrm>
          <a:prstGeom prst="rect">
            <a:avLst/>
          </a:prstGeom>
          <a:noFill/>
          <a:ln>
            <a:noFill/>
          </a:ln>
        </p:spPr>
      </p:pic>
      <p:pic>
        <p:nvPicPr>
          <p:cNvPr id="1085" name="Google Shape;1085;p51" title="Screenshot 2025-04-25 at 3.00.04 PM.png"/>
          <p:cNvPicPr preferRelativeResize="0"/>
          <p:nvPr/>
        </p:nvPicPr>
        <p:blipFill>
          <a:blip r:embed="rId5">
            <a:alphaModFix/>
          </a:blip>
          <a:stretch>
            <a:fillRect/>
          </a:stretch>
        </p:blipFill>
        <p:spPr>
          <a:xfrm>
            <a:off x="3430800" y="1801938"/>
            <a:ext cx="2480416" cy="1959026"/>
          </a:xfrm>
          <a:prstGeom prst="rect">
            <a:avLst/>
          </a:prstGeom>
          <a:noFill/>
          <a:ln>
            <a:noFill/>
          </a:ln>
        </p:spPr>
      </p:pic>
      <p:sp>
        <p:nvSpPr>
          <p:cNvPr id="1086" name="Google Shape;1086;p51"/>
          <p:cNvSpPr/>
          <p:nvPr/>
        </p:nvSpPr>
        <p:spPr>
          <a:xfrm>
            <a:off x="1538400" y="4914300"/>
            <a:ext cx="1516800" cy="229200"/>
          </a:xfrm>
          <a:prstGeom prst="rect">
            <a:avLst/>
          </a:prstGeom>
          <a:solidFill>
            <a:srgbClr val="F3F3F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dk1"/>
                </a:solidFill>
                <a:latin typeface="Questrial"/>
                <a:ea typeface="Questrial"/>
                <a:cs typeface="Questrial"/>
                <a:sym typeface="Questrial"/>
              </a:rPr>
              <a:t>Introduction</a:t>
            </a:r>
            <a:endParaRPr sz="900" b="1">
              <a:solidFill>
                <a:schemeClr val="dk1"/>
              </a:solidFill>
              <a:latin typeface="Questrial"/>
              <a:ea typeface="Questrial"/>
              <a:cs typeface="Questrial"/>
              <a:sym typeface="Questrial"/>
            </a:endParaRPr>
          </a:p>
        </p:txBody>
      </p:sp>
      <p:sp>
        <p:nvSpPr>
          <p:cNvPr id="1087" name="Google Shape;1087;p51"/>
          <p:cNvSpPr/>
          <p:nvPr/>
        </p:nvSpPr>
        <p:spPr>
          <a:xfrm>
            <a:off x="3055200" y="4914300"/>
            <a:ext cx="1581536" cy="2292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chemeClr val="lt1"/>
                </a:solidFill>
                <a:latin typeface="Questrial"/>
                <a:ea typeface="Questrial"/>
                <a:cs typeface="Questrial"/>
                <a:sym typeface="Questrial"/>
              </a:rPr>
              <a:t>Exploratory Data Analysis</a:t>
            </a:r>
            <a:endParaRPr b="1" dirty="0">
              <a:solidFill>
                <a:schemeClr val="lt1"/>
              </a:solidFill>
              <a:latin typeface="Questrial"/>
              <a:ea typeface="Questrial"/>
              <a:cs typeface="Questrial"/>
              <a:sym typeface="Questrial"/>
            </a:endParaRPr>
          </a:p>
        </p:txBody>
      </p:sp>
      <p:sp>
        <p:nvSpPr>
          <p:cNvPr id="1088" name="Google Shape;1088;p51"/>
          <p:cNvSpPr/>
          <p:nvPr/>
        </p:nvSpPr>
        <p:spPr>
          <a:xfrm>
            <a:off x="4572000" y="4914300"/>
            <a:ext cx="1516800" cy="229200"/>
          </a:xfrm>
          <a:prstGeom prst="rect">
            <a:avLst/>
          </a:prstGeom>
          <a:solidFill>
            <a:srgbClr val="F3F3F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dk1"/>
                </a:solidFill>
                <a:latin typeface="Questrial"/>
                <a:ea typeface="Questrial"/>
                <a:cs typeface="Questrial"/>
                <a:sym typeface="Questrial"/>
              </a:rPr>
              <a:t>Models &amp; Results</a:t>
            </a:r>
            <a:endParaRPr b="1">
              <a:latin typeface="Questrial"/>
              <a:ea typeface="Questrial"/>
              <a:cs typeface="Questrial"/>
              <a:sym typeface="Questrial"/>
            </a:endParaRPr>
          </a:p>
        </p:txBody>
      </p:sp>
      <p:sp>
        <p:nvSpPr>
          <p:cNvPr id="1089" name="Google Shape;1089;p51"/>
          <p:cNvSpPr/>
          <p:nvPr/>
        </p:nvSpPr>
        <p:spPr>
          <a:xfrm>
            <a:off x="6088800" y="4914300"/>
            <a:ext cx="1516800" cy="229200"/>
          </a:xfrm>
          <a:prstGeom prst="rect">
            <a:avLst/>
          </a:prstGeom>
          <a:solidFill>
            <a:srgbClr val="F3F3F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dk1"/>
                </a:solidFill>
                <a:latin typeface="Questrial"/>
                <a:ea typeface="Questrial"/>
                <a:cs typeface="Questrial"/>
                <a:sym typeface="Questrial"/>
              </a:rPr>
              <a:t>Business Implications  </a:t>
            </a:r>
            <a:endParaRPr b="1">
              <a:latin typeface="Questrial"/>
              <a:ea typeface="Questrial"/>
              <a:cs typeface="Questrial"/>
              <a:sym typeface="Quest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093"/>
        <p:cNvGrpSpPr/>
        <p:nvPr/>
      </p:nvGrpSpPr>
      <p:grpSpPr>
        <a:xfrm>
          <a:off x="0" y="0"/>
          <a:ext cx="0" cy="0"/>
          <a:chOff x="0" y="0"/>
          <a:chExt cx="0" cy="0"/>
        </a:xfrm>
      </p:grpSpPr>
      <p:sp>
        <p:nvSpPr>
          <p:cNvPr id="1094" name="Google Shape;1094;p52"/>
          <p:cNvSpPr txBox="1">
            <a:spLocks noGrp="1"/>
          </p:cNvSpPr>
          <p:nvPr>
            <p:ph type="title"/>
          </p:nvPr>
        </p:nvSpPr>
        <p:spPr>
          <a:xfrm>
            <a:off x="1397400" y="185550"/>
            <a:ext cx="6349200" cy="70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Distributions of Categorical Features</a:t>
            </a:r>
            <a:endParaRPr sz="2400"/>
          </a:p>
        </p:txBody>
      </p:sp>
      <p:sp>
        <p:nvSpPr>
          <p:cNvPr id="1095" name="Google Shape;1095;p52"/>
          <p:cNvSpPr/>
          <p:nvPr/>
        </p:nvSpPr>
        <p:spPr>
          <a:xfrm>
            <a:off x="629250" y="1073525"/>
            <a:ext cx="1993500" cy="283500"/>
          </a:xfrm>
          <a:prstGeom prst="rect">
            <a:avLst/>
          </a:prstGeom>
          <a:solidFill>
            <a:srgbClr val="C00000">
              <a:alpha val="2471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200" b="1">
                <a:latin typeface="Questrial"/>
                <a:ea typeface="Questrial"/>
                <a:cs typeface="Questrial"/>
                <a:sym typeface="Questrial"/>
              </a:rPr>
              <a:t>X.19–Vehicle Type</a:t>
            </a:r>
            <a:endParaRPr sz="1200" i="0" u="none" strike="noStrike" cap="none">
              <a:solidFill>
                <a:srgbClr val="000000"/>
              </a:solidFill>
              <a:latin typeface="Questrial"/>
              <a:ea typeface="Questrial"/>
              <a:cs typeface="Questrial"/>
              <a:sym typeface="Questrial"/>
            </a:endParaRPr>
          </a:p>
        </p:txBody>
      </p:sp>
      <p:sp>
        <p:nvSpPr>
          <p:cNvPr id="1096" name="Google Shape;1096;p52"/>
          <p:cNvSpPr/>
          <p:nvPr/>
        </p:nvSpPr>
        <p:spPr>
          <a:xfrm>
            <a:off x="3547875" y="1073525"/>
            <a:ext cx="1993500" cy="283500"/>
          </a:xfrm>
          <a:prstGeom prst="rect">
            <a:avLst/>
          </a:prstGeom>
          <a:solidFill>
            <a:srgbClr val="C00000">
              <a:alpha val="2471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200" b="1">
                <a:latin typeface="Questrial"/>
                <a:ea typeface="Questrial"/>
                <a:cs typeface="Questrial"/>
                <a:sym typeface="Questrial"/>
              </a:rPr>
              <a:t>X.20–Region Type</a:t>
            </a:r>
            <a:endParaRPr sz="1200" i="0" u="none" strike="noStrike" cap="none">
              <a:solidFill>
                <a:srgbClr val="000000"/>
              </a:solidFill>
              <a:latin typeface="Questrial"/>
              <a:ea typeface="Questrial"/>
              <a:cs typeface="Questrial"/>
              <a:sym typeface="Questrial"/>
            </a:endParaRPr>
          </a:p>
        </p:txBody>
      </p:sp>
      <p:sp>
        <p:nvSpPr>
          <p:cNvPr id="1097" name="Google Shape;1097;p52"/>
          <p:cNvSpPr/>
          <p:nvPr/>
        </p:nvSpPr>
        <p:spPr>
          <a:xfrm>
            <a:off x="6549625" y="1073525"/>
            <a:ext cx="1993500" cy="283500"/>
          </a:xfrm>
          <a:prstGeom prst="rect">
            <a:avLst/>
          </a:prstGeom>
          <a:solidFill>
            <a:srgbClr val="C00000">
              <a:alpha val="2471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200" b="1">
                <a:latin typeface="Questrial"/>
                <a:ea typeface="Questrial"/>
                <a:cs typeface="Questrial"/>
                <a:sym typeface="Questrial"/>
              </a:rPr>
              <a:t>X.27–Fuel Type</a:t>
            </a:r>
            <a:endParaRPr sz="1200" i="0" u="none" strike="noStrike" cap="none">
              <a:solidFill>
                <a:srgbClr val="000000"/>
              </a:solidFill>
              <a:latin typeface="Questrial"/>
              <a:ea typeface="Questrial"/>
              <a:cs typeface="Questrial"/>
              <a:sym typeface="Questrial"/>
            </a:endParaRPr>
          </a:p>
        </p:txBody>
      </p:sp>
      <p:sp>
        <p:nvSpPr>
          <p:cNvPr id="1098" name="Google Shape;1098;p52"/>
          <p:cNvSpPr/>
          <p:nvPr/>
        </p:nvSpPr>
        <p:spPr>
          <a:xfrm>
            <a:off x="220462" y="3381100"/>
            <a:ext cx="2834737" cy="121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050" dirty="0">
                <a:solidFill>
                  <a:schemeClr val="dk1"/>
                </a:solidFill>
                <a:latin typeface="Questrial"/>
                <a:ea typeface="Questrial"/>
                <a:cs typeface="Questrial"/>
                <a:sym typeface="Questrial"/>
              </a:rPr>
              <a:t>- </a:t>
            </a:r>
            <a:r>
              <a:rPr lang="en" sz="1050" b="1" dirty="0">
                <a:solidFill>
                  <a:schemeClr val="dk1"/>
                </a:solidFill>
                <a:latin typeface="Questrial"/>
                <a:ea typeface="Questrial"/>
                <a:cs typeface="Questrial"/>
                <a:sym typeface="Questrial"/>
              </a:rPr>
              <a:t>Passenger cars</a:t>
            </a:r>
            <a:r>
              <a:rPr lang="en" sz="1050" dirty="0">
                <a:solidFill>
                  <a:schemeClr val="dk1"/>
                </a:solidFill>
                <a:latin typeface="Questrial"/>
                <a:ea typeface="Questrial"/>
                <a:cs typeface="Questrial"/>
                <a:sym typeface="Questrial"/>
              </a:rPr>
              <a:t> make up the vast majority of insured vehicles.</a:t>
            </a:r>
            <a:endParaRPr sz="1050" dirty="0">
              <a:solidFill>
                <a:schemeClr val="dk1"/>
              </a:solidFill>
              <a:latin typeface="Questrial"/>
              <a:ea typeface="Questrial"/>
              <a:cs typeface="Questrial"/>
              <a:sym typeface="Questrial"/>
            </a:endParaRPr>
          </a:p>
          <a:p>
            <a:pPr marL="0" lvl="0" indent="0" algn="l" rtl="0">
              <a:lnSpc>
                <a:spcPct val="115000"/>
              </a:lnSpc>
              <a:spcBef>
                <a:spcPts val="0"/>
              </a:spcBef>
              <a:spcAft>
                <a:spcPts val="0"/>
              </a:spcAft>
              <a:buNone/>
            </a:pPr>
            <a:r>
              <a:rPr lang="en" sz="1050" dirty="0">
                <a:solidFill>
                  <a:schemeClr val="dk1"/>
                </a:solidFill>
                <a:latin typeface="Questrial"/>
                <a:ea typeface="Questrial"/>
                <a:cs typeface="Questrial"/>
                <a:sym typeface="Questrial"/>
              </a:rPr>
              <a:t>-</a:t>
            </a:r>
            <a:r>
              <a:rPr lang="en" sz="1050" b="1" dirty="0">
                <a:solidFill>
                  <a:schemeClr val="dk1"/>
                </a:solidFill>
                <a:latin typeface="Questrial"/>
                <a:ea typeface="Questrial"/>
                <a:cs typeface="Questrial"/>
                <a:sym typeface="Questrial"/>
              </a:rPr>
              <a:t> Vans</a:t>
            </a:r>
            <a:r>
              <a:rPr lang="en" sz="1050" dirty="0">
                <a:solidFill>
                  <a:schemeClr val="dk1"/>
                </a:solidFill>
                <a:latin typeface="Questrial"/>
                <a:ea typeface="Questrial"/>
                <a:cs typeface="Questrial"/>
                <a:sym typeface="Questrial"/>
              </a:rPr>
              <a:t> and </a:t>
            </a:r>
            <a:r>
              <a:rPr lang="en" sz="1050" b="1" dirty="0">
                <a:solidFill>
                  <a:schemeClr val="dk1"/>
                </a:solidFill>
                <a:latin typeface="Questrial"/>
                <a:ea typeface="Questrial"/>
                <a:cs typeface="Questrial"/>
                <a:sym typeface="Questrial"/>
              </a:rPr>
              <a:t>motorbikes</a:t>
            </a:r>
            <a:r>
              <a:rPr lang="en" sz="1050" dirty="0">
                <a:solidFill>
                  <a:schemeClr val="dk1"/>
                </a:solidFill>
                <a:latin typeface="Questrial"/>
                <a:ea typeface="Questrial"/>
                <a:cs typeface="Questrial"/>
                <a:sym typeface="Questrial"/>
              </a:rPr>
              <a:t> represent much smaller segments.</a:t>
            </a:r>
            <a:endParaRPr sz="1050" dirty="0">
              <a:solidFill>
                <a:schemeClr val="dk1"/>
              </a:solidFill>
              <a:latin typeface="Questrial"/>
              <a:ea typeface="Questrial"/>
              <a:cs typeface="Questrial"/>
              <a:sym typeface="Questrial"/>
            </a:endParaRPr>
          </a:p>
          <a:p>
            <a:pPr marL="0" lvl="0" indent="0" algn="l" rtl="0">
              <a:lnSpc>
                <a:spcPct val="115000"/>
              </a:lnSpc>
              <a:spcBef>
                <a:spcPts val="0"/>
              </a:spcBef>
              <a:spcAft>
                <a:spcPts val="0"/>
              </a:spcAft>
              <a:buNone/>
            </a:pPr>
            <a:r>
              <a:rPr lang="en" sz="1050" dirty="0">
                <a:solidFill>
                  <a:schemeClr val="dk1"/>
                </a:solidFill>
                <a:latin typeface="Questrial"/>
                <a:ea typeface="Questrial"/>
                <a:cs typeface="Questrial"/>
                <a:sym typeface="Questrial"/>
              </a:rPr>
              <a:t>- Very few </a:t>
            </a:r>
            <a:r>
              <a:rPr lang="en" sz="1050" b="1" dirty="0">
                <a:solidFill>
                  <a:schemeClr val="dk1"/>
                </a:solidFill>
                <a:latin typeface="Questrial"/>
                <a:ea typeface="Questrial"/>
                <a:cs typeface="Questrial"/>
                <a:sym typeface="Questrial"/>
              </a:rPr>
              <a:t>agricultural vehicles</a:t>
            </a:r>
            <a:r>
              <a:rPr lang="en" sz="1050" dirty="0">
                <a:solidFill>
                  <a:schemeClr val="dk1"/>
                </a:solidFill>
                <a:latin typeface="Questrial"/>
                <a:ea typeface="Questrial"/>
                <a:cs typeface="Questrial"/>
                <a:sym typeface="Questrial"/>
              </a:rPr>
              <a:t>, indicating they may have limited impact on the model.</a:t>
            </a:r>
            <a:endParaRPr sz="1050" dirty="0">
              <a:solidFill>
                <a:schemeClr val="dk1"/>
              </a:solidFill>
              <a:latin typeface="Questrial"/>
              <a:ea typeface="Questrial"/>
              <a:cs typeface="Questrial"/>
              <a:sym typeface="Questrial"/>
            </a:endParaRPr>
          </a:p>
        </p:txBody>
      </p:sp>
      <p:sp>
        <p:nvSpPr>
          <p:cNvPr id="1099" name="Google Shape;1099;p52"/>
          <p:cNvSpPr/>
          <p:nvPr/>
        </p:nvSpPr>
        <p:spPr>
          <a:xfrm>
            <a:off x="3194775" y="3381100"/>
            <a:ext cx="2699700" cy="121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050">
                <a:solidFill>
                  <a:schemeClr val="dk1"/>
                </a:solidFill>
                <a:latin typeface="Questrial"/>
                <a:ea typeface="Questrial"/>
                <a:cs typeface="Questrial"/>
                <a:sym typeface="Questrial"/>
              </a:rPr>
              <a:t>- The dataset is </a:t>
            </a:r>
            <a:r>
              <a:rPr lang="en" sz="1050" b="1">
                <a:solidFill>
                  <a:schemeClr val="dk1"/>
                </a:solidFill>
                <a:latin typeface="Questrial"/>
                <a:ea typeface="Questrial"/>
                <a:cs typeface="Questrial"/>
                <a:sym typeface="Questrial"/>
              </a:rPr>
              <a:t>dominated by rural customers</a:t>
            </a:r>
            <a:r>
              <a:rPr lang="en" sz="1050">
                <a:solidFill>
                  <a:schemeClr val="dk1"/>
                </a:solidFill>
                <a:latin typeface="Questrial"/>
                <a:ea typeface="Questrial"/>
                <a:cs typeface="Questrial"/>
                <a:sym typeface="Questrial"/>
              </a:rPr>
              <a:t>, with urban policyholders being a smaller group.</a:t>
            </a:r>
            <a:endParaRPr sz="1050">
              <a:latin typeface="Questrial"/>
              <a:ea typeface="Questrial"/>
              <a:cs typeface="Questrial"/>
              <a:sym typeface="Questrial"/>
            </a:endParaRPr>
          </a:p>
        </p:txBody>
      </p:sp>
      <p:sp>
        <p:nvSpPr>
          <p:cNvPr id="1100" name="Google Shape;1100;p52"/>
          <p:cNvSpPr/>
          <p:nvPr/>
        </p:nvSpPr>
        <p:spPr>
          <a:xfrm>
            <a:off x="6141850" y="3335250"/>
            <a:ext cx="2754300" cy="121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050">
                <a:solidFill>
                  <a:schemeClr val="dk1"/>
                </a:solidFill>
                <a:latin typeface="Questrial"/>
                <a:ea typeface="Questrial"/>
                <a:cs typeface="Questrial"/>
                <a:sym typeface="Questrial"/>
              </a:rPr>
              <a:t>- Majority of vehicles run on </a:t>
            </a:r>
            <a:r>
              <a:rPr lang="en" sz="1050" b="1">
                <a:solidFill>
                  <a:schemeClr val="dk1"/>
                </a:solidFill>
                <a:latin typeface="Questrial"/>
                <a:ea typeface="Questrial"/>
                <a:cs typeface="Questrial"/>
                <a:sym typeface="Questrial"/>
              </a:rPr>
              <a:t>diesel</a:t>
            </a:r>
            <a:r>
              <a:rPr lang="en" sz="1050">
                <a:solidFill>
                  <a:schemeClr val="dk1"/>
                </a:solidFill>
                <a:latin typeface="Questrial"/>
                <a:ea typeface="Questrial"/>
                <a:cs typeface="Questrial"/>
                <a:sym typeface="Questrial"/>
              </a:rPr>
              <a:t>, but </a:t>
            </a:r>
            <a:r>
              <a:rPr lang="en" sz="1050" b="1">
                <a:solidFill>
                  <a:schemeClr val="dk1"/>
                </a:solidFill>
                <a:latin typeface="Questrial"/>
                <a:ea typeface="Questrial"/>
                <a:cs typeface="Questrial"/>
                <a:sym typeface="Questrial"/>
              </a:rPr>
              <a:t>petrol</a:t>
            </a:r>
            <a:r>
              <a:rPr lang="en" sz="1050">
                <a:solidFill>
                  <a:schemeClr val="dk1"/>
                </a:solidFill>
                <a:latin typeface="Questrial"/>
                <a:ea typeface="Questrial"/>
                <a:cs typeface="Questrial"/>
                <a:sym typeface="Questrial"/>
              </a:rPr>
              <a:t> still forms a significant portion.</a:t>
            </a:r>
            <a:endParaRPr sz="1050">
              <a:solidFill>
                <a:schemeClr val="dk1"/>
              </a:solidFill>
              <a:latin typeface="Questrial"/>
              <a:ea typeface="Questrial"/>
              <a:cs typeface="Questrial"/>
              <a:sym typeface="Questrial"/>
            </a:endParaRPr>
          </a:p>
          <a:p>
            <a:pPr marL="0" lvl="0" indent="0" algn="l" rtl="0">
              <a:lnSpc>
                <a:spcPct val="115000"/>
              </a:lnSpc>
              <a:spcBef>
                <a:spcPts val="0"/>
              </a:spcBef>
              <a:spcAft>
                <a:spcPts val="0"/>
              </a:spcAft>
              <a:buNone/>
            </a:pPr>
            <a:r>
              <a:rPr lang="en" sz="1050">
                <a:solidFill>
                  <a:schemeClr val="dk1"/>
                </a:solidFill>
                <a:latin typeface="Questrial"/>
                <a:ea typeface="Questrial"/>
                <a:cs typeface="Questrial"/>
                <a:sym typeface="Questrial"/>
              </a:rPr>
              <a:t>- Class balance is relatively better than other categorical features.</a:t>
            </a:r>
            <a:endParaRPr sz="1050">
              <a:solidFill>
                <a:schemeClr val="dk1"/>
              </a:solidFill>
              <a:latin typeface="Questrial"/>
              <a:ea typeface="Questrial"/>
              <a:cs typeface="Questrial"/>
              <a:sym typeface="Questrial"/>
            </a:endParaRPr>
          </a:p>
        </p:txBody>
      </p:sp>
      <p:pic>
        <p:nvPicPr>
          <p:cNvPr id="1101" name="Google Shape;1101;p52" title="Screenshot 2025-04-23 at 7.23.03 PM.png"/>
          <p:cNvPicPr preferRelativeResize="0"/>
          <p:nvPr/>
        </p:nvPicPr>
        <p:blipFill>
          <a:blip r:embed="rId3">
            <a:alphaModFix/>
          </a:blip>
          <a:stretch>
            <a:fillRect/>
          </a:stretch>
        </p:blipFill>
        <p:spPr>
          <a:xfrm>
            <a:off x="247837" y="1595224"/>
            <a:ext cx="2699573" cy="1715100"/>
          </a:xfrm>
          <a:prstGeom prst="rect">
            <a:avLst/>
          </a:prstGeom>
          <a:noFill/>
          <a:ln>
            <a:noFill/>
          </a:ln>
        </p:spPr>
      </p:pic>
      <p:pic>
        <p:nvPicPr>
          <p:cNvPr id="1102" name="Google Shape;1102;p52" title="Screenshot 2025-04-23 at 7.23.43 PM.png"/>
          <p:cNvPicPr preferRelativeResize="0"/>
          <p:nvPr/>
        </p:nvPicPr>
        <p:blipFill>
          <a:blip r:embed="rId4">
            <a:alphaModFix/>
          </a:blip>
          <a:stretch>
            <a:fillRect/>
          </a:stretch>
        </p:blipFill>
        <p:spPr>
          <a:xfrm>
            <a:off x="3167475" y="1595725"/>
            <a:ext cx="2754302" cy="1546665"/>
          </a:xfrm>
          <a:prstGeom prst="rect">
            <a:avLst/>
          </a:prstGeom>
          <a:noFill/>
          <a:ln>
            <a:noFill/>
          </a:ln>
        </p:spPr>
      </p:pic>
      <p:pic>
        <p:nvPicPr>
          <p:cNvPr id="1103" name="Google Shape;1103;p52" title="Screenshot 2025-04-23 at 7.24.21 PM.png"/>
          <p:cNvPicPr preferRelativeResize="0"/>
          <p:nvPr/>
        </p:nvPicPr>
        <p:blipFill>
          <a:blip r:embed="rId5">
            <a:alphaModFix/>
          </a:blip>
          <a:stretch>
            <a:fillRect/>
          </a:stretch>
        </p:blipFill>
        <p:spPr>
          <a:xfrm>
            <a:off x="6169224" y="1595224"/>
            <a:ext cx="2754302" cy="1501829"/>
          </a:xfrm>
          <a:prstGeom prst="rect">
            <a:avLst/>
          </a:prstGeom>
          <a:noFill/>
          <a:ln>
            <a:noFill/>
          </a:ln>
        </p:spPr>
      </p:pic>
      <p:sp>
        <p:nvSpPr>
          <p:cNvPr id="1104" name="Google Shape;1104;p52"/>
          <p:cNvSpPr/>
          <p:nvPr/>
        </p:nvSpPr>
        <p:spPr>
          <a:xfrm>
            <a:off x="1538400" y="4914300"/>
            <a:ext cx="1516800" cy="229200"/>
          </a:xfrm>
          <a:prstGeom prst="rect">
            <a:avLst/>
          </a:prstGeom>
          <a:solidFill>
            <a:srgbClr val="F3F3F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dk1"/>
                </a:solidFill>
                <a:latin typeface="Questrial"/>
                <a:ea typeface="Questrial"/>
                <a:cs typeface="Questrial"/>
                <a:sym typeface="Questrial"/>
              </a:rPr>
              <a:t>Introduction</a:t>
            </a:r>
            <a:endParaRPr sz="900" b="1">
              <a:solidFill>
                <a:schemeClr val="dk1"/>
              </a:solidFill>
              <a:latin typeface="Questrial"/>
              <a:ea typeface="Questrial"/>
              <a:cs typeface="Questrial"/>
              <a:sym typeface="Questrial"/>
            </a:endParaRPr>
          </a:p>
        </p:txBody>
      </p:sp>
      <p:sp>
        <p:nvSpPr>
          <p:cNvPr id="1105" name="Google Shape;1105;p52"/>
          <p:cNvSpPr/>
          <p:nvPr/>
        </p:nvSpPr>
        <p:spPr>
          <a:xfrm>
            <a:off x="3055200" y="4914300"/>
            <a:ext cx="1573444" cy="2292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chemeClr val="lt1"/>
                </a:solidFill>
                <a:latin typeface="Questrial"/>
                <a:ea typeface="Questrial"/>
                <a:cs typeface="Questrial"/>
                <a:sym typeface="Questrial"/>
              </a:rPr>
              <a:t>Exploratory Data Analysis</a:t>
            </a:r>
            <a:endParaRPr b="1" dirty="0">
              <a:solidFill>
                <a:schemeClr val="lt1"/>
              </a:solidFill>
              <a:latin typeface="Questrial"/>
              <a:ea typeface="Questrial"/>
              <a:cs typeface="Questrial"/>
              <a:sym typeface="Questrial"/>
            </a:endParaRPr>
          </a:p>
        </p:txBody>
      </p:sp>
      <p:sp>
        <p:nvSpPr>
          <p:cNvPr id="1106" name="Google Shape;1106;p52"/>
          <p:cNvSpPr/>
          <p:nvPr/>
        </p:nvSpPr>
        <p:spPr>
          <a:xfrm>
            <a:off x="4572000" y="4914300"/>
            <a:ext cx="1516800" cy="229200"/>
          </a:xfrm>
          <a:prstGeom prst="rect">
            <a:avLst/>
          </a:prstGeom>
          <a:solidFill>
            <a:srgbClr val="F3F3F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dk1"/>
                </a:solidFill>
                <a:latin typeface="Questrial"/>
                <a:ea typeface="Questrial"/>
                <a:cs typeface="Questrial"/>
                <a:sym typeface="Questrial"/>
              </a:rPr>
              <a:t>Models &amp; Results</a:t>
            </a:r>
            <a:endParaRPr b="1">
              <a:latin typeface="Questrial"/>
              <a:ea typeface="Questrial"/>
              <a:cs typeface="Questrial"/>
              <a:sym typeface="Questrial"/>
            </a:endParaRPr>
          </a:p>
        </p:txBody>
      </p:sp>
      <p:sp>
        <p:nvSpPr>
          <p:cNvPr id="1107" name="Google Shape;1107;p52"/>
          <p:cNvSpPr/>
          <p:nvPr/>
        </p:nvSpPr>
        <p:spPr>
          <a:xfrm>
            <a:off x="6088800" y="4914300"/>
            <a:ext cx="1516800" cy="229200"/>
          </a:xfrm>
          <a:prstGeom prst="rect">
            <a:avLst/>
          </a:prstGeom>
          <a:solidFill>
            <a:srgbClr val="F3F3F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dk1"/>
                </a:solidFill>
                <a:latin typeface="Questrial"/>
                <a:ea typeface="Questrial"/>
                <a:cs typeface="Questrial"/>
                <a:sym typeface="Questrial"/>
              </a:rPr>
              <a:t>Business Implications  </a:t>
            </a:r>
            <a:endParaRPr b="1">
              <a:latin typeface="Questrial"/>
              <a:ea typeface="Questrial"/>
              <a:cs typeface="Questrial"/>
              <a:sym typeface="Quest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111"/>
        <p:cNvGrpSpPr/>
        <p:nvPr/>
      </p:nvGrpSpPr>
      <p:grpSpPr>
        <a:xfrm>
          <a:off x="0" y="0"/>
          <a:ext cx="0" cy="0"/>
          <a:chOff x="0" y="0"/>
          <a:chExt cx="0" cy="0"/>
        </a:xfrm>
      </p:grpSpPr>
      <p:pic>
        <p:nvPicPr>
          <p:cNvPr id="1112" name="Google Shape;1112;p53"/>
          <p:cNvPicPr preferRelativeResize="0"/>
          <p:nvPr/>
        </p:nvPicPr>
        <p:blipFill>
          <a:blip r:embed="rId3">
            <a:alphaModFix/>
          </a:blip>
          <a:stretch>
            <a:fillRect/>
          </a:stretch>
        </p:blipFill>
        <p:spPr>
          <a:xfrm>
            <a:off x="4769162" y="2464575"/>
            <a:ext cx="3780600" cy="2253068"/>
          </a:xfrm>
          <a:prstGeom prst="rect">
            <a:avLst/>
          </a:prstGeom>
          <a:noFill/>
          <a:ln>
            <a:noFill/>
          </a:ln>
        </p:spPr>
      </p:pic>
      <p:sp>
        <p:nvSpPr>
          <p:cNvPr id="1113" name="Google Shape;1113;p53"/>
          <p:cNvSpPr txBox="1"/>
          <p:nvPr/>
        </p:nvSpPr>
        <p:spPr>
          <a:xfrm>
            <a:off x="4781225" y="1551388"/>
            <a:ext cx="963600" cy="361607"/>
          </a:xfrm>
          <a:prstGeom prst="rect">
            <a:avLst/>
          </a:prstGeom>
          <a:solidFill>
            <a:schemeClr val="accent2"/>
          </a:solidFill>
          <a:ln>
            <a:noFill/>
          </a:ln>
        </p:spPr>
        <p:txBody>
          <a:bodyPr spcFirstLastPara="1" wrap="square" lIns="91425" tIns="91425" rIns="91425" bIns="91425" anchor="t" anchorCtr="0">
            <a:spAutoFit/>
          </a:bodyPr>
          <a:lstStyle/>
          <a:p>
            <a:pPr marL="0" lvl="0" indent="0" algn="ctr" rtl="0">
              <a:lnSpc>
                <a:spcPct val="115000"/>
              </a:lnSpc>
              <a:buNone/>
            </a:pPr>
            <a:r>
              <a:rPr lang="en" sz="1000" b="1" dirty="0">
                <a:solidFill>
                  <a:schemeClr val="lt1"/>
                </a:solidFill>
                <a:latin typeface="Questrial"/>
                <a:ea typeface="Questrial"/>
                <a:cs typeface="Questrial"/>
                <a:sym typeface="Questrial"/>
              </a:rPr>
              <a:t>X.15 &gt; 40000</a:t>
            </a:r>
            <a:endParaRPr sz="1000" b="1" dirty="0">
              <a:solidFill>
                <a:schemeClr val="lt1"/>
              </a:solidFill>
            </a:endParaRPr>
          </a:p>
        </p:txBody>
      </p:sp>
      <p:sp>
        <p:nvSpPr>
          <p:cNvPr id="1114" name="Google Shape;1114;p53"/>
          <p:cNvSpPr txBox="1"/>
          <p:nvPr/>
        </p:nvSpPr>
        <p:spPr>
          <a:xfrm>
            <a:off x="5824950" y="1551388"/>
            <a:ext cx="963600" cy="361607"/>
          </a:xfrm>
          <a:prstGeom prst="rect">
            <a:avLst/>
          </a:prstGeom>
          <a:solidFill>
            <a:schemeClr val="accent2"/>
          </a:solidFill>
          <a:ln>
            <a:noFill/>
          </a:ln>
        </p:spPr>
        <p:txBody>
          <a:bodyPr spcFirstLastPara="1" wrap="square" lIns="91425" tIns="91425" rIns="91425" bIns="91425" anchor="t" anchorCtr="0">
            <a:spAutoFit/>
          </a:bodyPr>
          <a:lstStyle/>
          <a:p>
            <a:pPr marL="0" lvl="0" indent="0" algn="ctr" rtl="0">
              <a:lnSpc>
                <a:spcPct val="115000"/>
              </a:lnSpc>
              <a:buNone/>
            </a:pPr>
            <a:r>
              <a:rPr lang="en" sz="1000" b="1">
                <a:solidFill>
                  <a:schemeClr val="lt1"/>
                </a:solidFill>
                <a:latin typeface="Questrial"/>
                <a:ea typeface="Questrial"/>
                <a:cs typeface="Questrial"/>
                <a:sym typeface="Questrial"/>
              </a:rPr>
              <a:t>X.16 &gt; 15</a:t>
            </a:r>
            <a:endParaRPr sz="1000" b="1">
              <a:solidFill>
                <a:schemeClr val="lt1"/>
              </a:solidFill>
              <a:latin typeface="Questrial"/>
              <a:ea typeface="Questrial"/>
              <a:cs typeface="Questrial"/>
              <a:sym typeface="Questrial"/>
            </a:endParaRPr>
          </a:p>
        </p:txBody>
      </p:sp>
      <p:sp>
        <p:nvSpPr>
          <p:cNvPr id="1115" name="Google Shape;1115;p53"/>
          <p:cNvSpPr txBox="1"/>
          <p:nvPr/>
        </p:nvSpPr>
        <p:spPr>
          <a:xfrm>
            <a:off x="5824963" y="1934188"/>
            <a:ext cx="963600" cy="361607"/>
          </a:xfrm>
          <a:prstGeom prst="rect">
            <a:avLst/>
          </a:prstGeom>
          <a:solidFill>
            <a:schemeClr val="accent2"/>
          </a:solidFill>
          <a:ln>
            <a:noFill/>
          </a:ln>
        </p:spPr>
        <p:txBody>
          <a:bodyPr spcFirstLastPara="1" wrap="square" lIns="91425" tIns="91425" rIns="91425" bIns="91425" anchor="t" anchorCtr="0">
            <a:spAutoFit/>
          </a:bodyPr>
          <a:lstStyle/>
          <a:p>
            <a:pPr marL="0" lvl="0" indent="0" algn="ctr" rtl="0">
              <a:lnSpc>
                <a:spcPct val="115000"/>
              </a:lnSpc>
              <a:buNone/>
            </a:pPr>
            <a:r>
              <a:rPr lang="en" sz="1000" b="1">
                <a:solidFill>
                  <a:schemeClr val="lt1"/>
                </a:solidFill>
                <a:latin typeface="Questrial"/>
                <a:ea typeface="Questrial"/>
                <a:cs typeface="Questrial"/>
                <a:sym typeface="Questrial"/>
              </a:rPr>
              <a:t>X.18 &gt; 10</a:t>
            </a:r>
            <a:endParaRPr sz="1000" b="1">
              <a:solidFill>
                <a:schemeClr val="lt1"/>
              </a:solidFill>
            </a:endParaRPr>
          </a:p>
        </p:txBody>
      </p:sp>
      <p:sp>
        <p:nvSpPr>
          <p:cNvPr id="1116" name="Google Shape;1116;p53"/>
          <p:cNvSpPr txBox="1"/>
          <p:nvPr/>
        </p:nvSpPr>
        <p:spPr>
          <a:xfrm>
            <a:off x="4781225" y="1934188"/>
            <a:ext cx="963600" cy="361607"/>
          </a:xfrm>
          <a:prstGeom prst="rect">
            <a:avLst/>
          </a:prstGeom>
          <a:solidFill>
            <a:schemeClr val="accent2"/>
          </a:solidFill>
          <a:ln>
            <a:noFill/>
          </a:ln>
        </p:spPr>
        <p:txBody>
          <a:bodyPr spcFirstLastPara="1" wrap="square" lIns="91425" tIns="91425" rIns="91425" bIns="91425" anchor="t" anchorCtr="0">
            <a:spAutoFit/>
          </a:bodyPr>
          <a:lstStyle/>
          <a:p>
            <a:pPr marL="0" lvl="0" indent="0" algn="ctr" rtl="0">
              <a:lnSpc>
                <a:spcPct val="115000"/>
              </a:lnSpc>
              <a:buNone/>
            </a:pPr>
            <a:r>
              <a:rPr lang="en" sz="1000" b="1" dirty="0">
                <a:solidFill>
                  <a:schemeClr val="lt1"/>
                </a:solidFill>
                <a:latin typeface="Questrial"/>
                <a:ea typeface="Questrial"/>
                <a:cs typeface="Questrial"/>
                <a:sym typeface="Questrial"/>
              </a:rPr>
              <a:t>X.17 &gt; 40</a:t>
            </a:r>
            <a:endParaRPr sz="1000" b="1" dirty="0">
              <a:solidFill>
                <a:schemeClr val="lt1"/>
              </a:solidFill>
            </a:endParaRPr>
          </a:p>
        </p:txBody>
      </p:sp>
      <p:sp>
        <p:nvSpPr>
          <p:cNvPr id="1117" name="Google Shape;1117;p53"/>
          <p:cNvSpPr txBox="1">
            <a:spLocks noGrp="1"/>
          </p:cNvSpPr>
          <p:nvPr>
            <p:ph type="title"/>
          </p:nvPr>
        </p:nvSpPr>
        <p:spPr>
          <a:xfrm>
            <a:off x="1397400" y="91750"/>
            <a:ext cx="6349200" cy="5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Handling Outliers </a:t>
            </a:r>
            <a:endParaRPr sz="2400"/>
          </a:p>
        </p:txBody>
      </p:sp>
      <p:sp>
        <p:nvSpPr>
          <p:cNvPr id="1118" name="Google Shape;1118;p53"/>
          <p:cNvSpPr txBox="1"/>
          <p:nvPr/>
        </p:nvSpPr>
        <p:spPr>
          <a:xfrm>
            <a:off x="7311075" y="1522875"/>
            <a:ext cx="1321500" cy="692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200"/>
              </a:spcBef>
              <a:spcAft>
                <a:spcPts val="1200"/>
              </a:spcAft>
              <a:buNone/>
            </a:pPr>
            <a:r>
              <a:rPr lang="en" sz="1000" b="1">
                <a:solidFill>
                  <a:srgbClr val="C52626"/>
                </a:solidFill>
                <a:latin typeface="Questrial"/>
                <a:ea typeface="Questrial"/>
                <a:cs typeface="Questrial"/>
                <a:sym typeface="Questrial"/>
              </a:rPr>
              <a:t>Less than 0.1% of rows were removed in total</a:t>
            </a:r>
            <a:endParaRPr sz="1000" b="1">
              <a:solidFill>
                <a:srgbClr val="C52626"/>
              </a:solidFill>
              <a:latin typeface="Questrial"/>
              <a:ea typeface="Questrial"/>
              <a:cs typeface="Questrial"/>
              <a:sym typeface="Questrial"/>
            </a:endParaRPr>
          </a:p>
        </p:txBody>
      </p:sp>
      <p:pic>
        <p:nvPicPr>
          <p:cNvPr id="1119" name="Google Shape;1119;p53"/>
          <p:cNvPicPr preferRelativeResize="0"/>
          <p:nvPr/>
        </p:nvPicPr>
        <p:blipFill rotWithShape="1">
          <a:blip r:embed="rId4">
            <a:alphaModFix/>
          </a:blip>
          <a:srcRect/>
          <a:stretch/>
        </p:blipFill>
        <p:spPr>
          <a:xfrm>
            <a:off x="6868719" y="1330757"/>
            <a:ext cx="519735" cy="1076963"/>
          </a:xfrm>
          <a:prstGeom prst="rect">
            <a:avLst/>
          </a:prstGeom>
          <a:noFill/>
          <a:ln>
            <a:noFill/>
          </a:ln>
        </p:spPr>
      </p:pic>
      <p:sp>
        <p:nvSpPr>
          <p:cNvPr id="1120" name="Google Shape;1120;p53"/>
          <p:cNvSpPr/>
          <p:nvPr/>
        </p:nvSpPr>
        <p:spPr>
          <a:xfrm>
            <a:off x="1538400" y="4914300"/>
            <a:ext cx="1516800" cy="229200"/>
          </a:xfrm>
          <a:prstGeom prst="rect">
            <a:avLst/>
          </a:prstGeom>
          <a:solidFill>
            <a:srgbClr val="F3F3F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dk1"/>
                </a:solidFill>
                <a:latin typeface="Questrial"/>
                <a:ea typeface="Questrial"/>
                <a:cs typeface="Questrial"/>
                <a:sym typeface="Questrial"/>
              </a:rPr>
              <a:t>Introduction</a:t>
            </a:r>
            <a:endParaRPr sz="900" b="1">
              <a:solidFill>
                <a:schemeClr val="dk1"/>
              </a:solidFill>
              <a:latin typeface="Questrial"/>
              <a:ea typeface="Questrial"/>
              <a:cs typeface="Questrial"/>
              <a:sym typeface="Questrial"/>
            </a:endParaRPr>
          </a:p>
        </p:txBody>
      </p:sp>
      <p:sp>
        <p:nvSpPr>
          <p:cNvPr id="1121" name="Google Shape;1121;p53"/>
          <p:cNvSpPr/>
          <p:nvPr/>
        </p:nvSpPr>
        <p:spPr>
          <a:xfrm>
            <a:off x="3055200" y="4914300"/>
            <a:ext cx="1581536" cy="2292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chemeClr val="lt1"/>
                </a:solidFill>
                <a:latin typeface="Questrial"/>
                <a:ea typeface="Questrial"/>
                <a:cs typeface="Questrial"/>
                <a:sym typeface="Questrial"/>
              </a:rPr>
              <a:t>Exploratory Data Analysis</a:t>
            </a:r>
            <a:endParaRPr b="1" dirty="0">
              <a:solidFill>
                <a:schemeClr val="lt1"/>
              </a:solidFill>
              <a:latin typeface="Questrial"/>
              <a:ea typeface="Questrial"/>
              <a:cs typeface="Questrial"/>
              <a:sym typeface="Questrial"/>
            </a:endParaRPr>
          </a:p>
        </p:txBody>
      </p:sp>
      <p:sp>
        <p:nvSpPr>
          <p:cNvPr id="1122" name="Google Shape;1122;p53"/>
          <p:cNvSpPr/>
          <p:nvPr/>
        </p:nvSpPr>
        <p:spPr>
          <a:xfrm>
            <a:off x="4572000" y="4914300"/>
            <a:ext cx="1516800" cy="229200"/>
          </a:xfrm>
          <a:prstGeom prst="rect">
            <a:avLst/>
          </a:prstGeom>
          <a:solidFill>
            <a:srgbClr val="F3F3F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dk1"/>
                </a:solidFill>
                <a:latin typeface="Questrial"/>
                <a:ea typeface="Questrial"/>
                <a:cs typeface="Questrial"/>
                <a:sym typeface="Questrial"/>
              </a:rPr>
              <a:t>Models &amp; Results</a:t>
            </a:r>
            <a:endParaRPr b="1">
              <a:latin typeface="Questrial"/>
              <a:ea typeface="Questrial"/>
              <a:cs typeface="Questrial"/>
              <a:sym typeface="Questrial"/>
            </a:endParaRPr>
          </a:p>
        </p:txBody>
      </p:sp>
      <p:sp>
        <p:nvSpPr>
          <p:cNvPr id="1123" name="Google Shape;1123;p53"/>
          <p:cNvSpPr/>
          <p:nvPr/>
        </p:nvSpPr>
        <p:spPr>
          <a:xfrm>
            <a:off x="6088800" y="4914300"/>
            <a:ext cx="1516800" cy="229200"/>
          </a:xfrm>
          <a:prstGeom prst="rect">
            <a:avLst/>
          </a:prstGeom>
          <a:solidFill>
            <a:srgbClr val="F3F3F3"/>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chemeClr val="dk1"/>
                </a:solidFill>
                <a:latin typeface="Questrial"/>
                <a:ea typeface="Questrial"/>
                <a:cs typeface="Questrial"/>
                <a:sym typeface="Questrial"/>
              </a:rPr>
              <a:t>Business Implications  </a:t>
            </a:r>
            <a:endParaRPr b="1">
              <a:latin typeface="Questrial"/>
              <a:ea typeface="Questrial"/>
              <a:cs typeface="Questrial"/>
              <a:sym typeface="Questrial"/>
            </a:endParaRPr>
          </a:p>
        </p:txBody>
      </p:sp>
      <p:sp>
        <p:nvSpPr>
          <p:cNvPr id="1124" name="Google Shape;1124;p53"/>
          <p:cNvSpPr/>
          <p:nvPr/>
        </p:nvSpPr>
        <p:spPr>
          <a:xfrm>
            <a:off x="511400" y="730288"/>
            <a:ext cx="3400500" cy="394200"/>
          </a:xfrm>
          <a:prstGeom prst="roundRect">
            <a:avLst>
              <a:gd name="adj" fmla="val 16667"/>
            </a:avLst>
          </a:prstGeom>
          <a:solidFill>
            <a:schemeClr val="lt1"/>
          </a:solidFill>
          <a:ln w="9525" cap="flat" cmpd="sng">
            <a:solidFill>
              <a:srgbClr val="C5262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Questrial"/>
                <a:ea typeface="Questrial"/>
                <a:cs typeface="Questrial"/>
                <a:sym typeface="Questrial"/>
              </a:rPr>
              <a:t>Regression</a:t>
            </a:r>
            <a:endParaRPr b="1">
              <a:solidFill>
                <a:schemeClr val="accent2"/>
              </a:solidFill>
              <a:latin typeface="Questrial"/>
              <a:ea typeface="Questrial"/>
              <a:cs typeface="Questrial"/>
              <a:sym typeface="Questrial"/>
            </a:endParaRPr>
          </a:p>
        </p:txBody>
      </p:sp>
      <p:sp>
        <p:nvSpPr>
          <p:cNvPr id="1125" name="Google Shape;1125;p53"/>
          <p:cNvSpPr txBox="1"/>
          <p:nvPr/>
        </p:nvSpPr>
        <p:spPr>
          <a:xfrm>
            <a:off x="774500" y="1161688"/>
            <a:ext cx="1321500" cy="338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000" b="1">
                <a:solidFill>
                  <a:srgbClr val="C52626"/>
                </a:solidFill>
                <a:latin typeface="Questrial"/>
                <a:ea typeface="Questrial"/>
                <a:cs typeface="Questrial"/>
                <a:sym typeface="Questrial"/>
              </a:rPr>
              <a:t>Thresholds Applied</a:t>
            </a:r>
            <a:endParaRPr sz="1000"/>
          </a:p>
        </p:txBody>
      </p:sp>
      <p:sp>
        <p:nvSpPr>
          <p:cNvPr id="1126" name="Google Shape;1126;p53"/>
          <p:cNvSpPr txBox="1"/>
          <p:nvPr/>
        </p:nvSpPr>
        <p:spPr>
          <a:xfrm>
            <a:off x="511400" y="1537577"/>
            <a:ext cx="1847700" cy="6927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1200"/>
              </a:spcBef>
              <a:spcAft>
                <a:spcPts val="1200"/>
              </a:spcAft>
              <a:buNone/>
            </a:pPr>
            <a:r>
              <a:rPr lang="en" sz="1000" b="1">
                <a:solidFill>
                  <a:schemeClr val="lt1"/>
                </a:solidFill>
                <a:latin typeface="Questrial"/>
                <a:ea typeface="Questrial"/>
                <a:cs typeface="Questrial"/>
                <a:sym typeface="Questrial"/>
              </a:rPr>
              <a:t>Outliers beyond 1.5 × IQR from the 1st and 3rd quartiles</a:t>
            </a:r>
            <a:endParaRPr sz="1000" b="1">
              <a:solidFill>
                <a:schemeClr val="lt1"/>
              </a:solidFill>
            </a:endParaRPr>
          </a:p>
        </p:txBody>
      </p:sp>
      <p:pic>
        <p:nvPicPr>
          <p:cNvPr id="1127" name="Google Shape;1127;p53"/>
          <p:cNvPicPr preferRelativeResize="0"/>
          <p:nvPr/>
        </p:nvPicPr>
        <p:blipFill rotWithShape="1">
          <a:blip r:embed="rId4">
            <a:alphaModFix/>
          </a:blip>
          <a:srcRect/>
          <a:stretch/>
        </p:blipFill>
        <p:spPr>
          <a:xfrm>
            <a:off x="2450269" y="1345444"/>
            <a:ext cx="519735" cy="1076963"/>
          </a:xfrm>
          <a:prstGeom prst="rect">
            <a:avLst/>
          </a:prstGeom>
          <a:noFill/>
          <a:ln>
            <a:noFill/>
          </a:ln>
        </p:spPr>
      </p:pic>
      <p:sp>
        <p:nvSpPr>
          <p:cNvPr id="1128" name="Google Shape;1128;p53"/>
          <p:cNvSpPr txBox="1"/>
          <p:nvPr/>
        </p:nvSpPr>
        <p:spPr>
          <a:xfrm>
            <a:off x="2904925" y="1626063"/>
            <a:ext cx="1098300" cy="515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200"/>
              </a:spcBef>
              <a:spcAft>
                <a:spcPts val="1200"/>
              </a:spcAft>
              <a:buNone/>
            </a:pPr>
            <a:r>
              <a:rPr lang="en" sz="1000" b="1">
                <a:solidFill>
                  <a:srgbClr val="C52626"/>
                </a:solidFill>
                <a:latin typeface="Questrial"/>
                <a:ea typeface="Questrial"/>
                <a:cs typeface="Questrial"/>
                <a:sym typeface="Questrial"/>
              </a:rPr>
              <a:t>~36% of rows were removed in total</a:t>
            </a:r>
            <a:endParaRPr sz="1000" b="1">
              <a:solidFill>
                <a:srgbClr val="C52626"/>
              </a:solidFill>
              <a:latin typeface="Questrial"/>
              <a:ea typeface="Questrial"/>
              <a:cs typeface="Questrial"/>
              <a:sym typeface="Questrial"/>
            </a:endParaRPr>
          </a:p>
        </p:txBody>
      </p:sp>
      <p:pic>
        <p:nvPicPr>
          <p:cNvPr id="1129" name="Google Shape;1129;p53" title="Screenshot 2025-04-25 at 9.52.37 PM.png"/>
          <p:cNvPicPr preferRelativeResize="0"/>
          <p:nvPr/>
        </p:nvPicPr>
        <p:blipFill rotWithShape="1">
          <a:blip r:embed="rId5">
            <a:alphaModFix/>
          </a:blip>
          <a:srcRect l="738" t="700" r="748" b="690"/>
          <a:stretch/>
        </p:blipFill>
        <p:spPr>
          <a:xfrm>
            <a:off x="511388" y="2428050"/>
            <a:ext cx="3400500" cy="2326123"/>
          </a:xfrm>
          <a:prstGeom prst="rect">
            <a:avLst/>
          </a:prstGeom>
          <a:noFill/>
          <a:ln>
            <a:noFill/>
          </a:ln>
        </p:spPr>
      </p:pic>
      <p:sp>
        <p:nvSpPr>
          <p:cNvPr id="1130" name="Google Shape;1130;p53"/>
          <p:cNvSpPr txBox="1"/>
          <p:nvPr/>
        </p:nvSpPr>
        <p:spPr>
          <a:xfrm>
            <a:off x="5124138" y="1168575"/>
            <a:ext cx="1321500" cy="338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000" b="1">
                <a:solidFill>
                  <a:srgbClr val="C52626"/>
                </a:solidFill>
                <a:latin typeface="Questrial"/>
                <a:ea typeface="Questrial"/>
                <a:cs typeface="Questrial"/>
                <a:sym typeface="Questrial"/>
              </a:rPr>
              <a:t>Thresholds Applied</a:t>
            </a:r>
            <a:endParaRPr sz="1000"/>
          </a:p>
        </p:txBody>
      </p:sp>
      <p:sp>
        <p:nvSpPr>
          <p:cNvPr id="1131" name="Google Shape;1131;p53"/>
          <p:cNvSpPr/>
          <p:nvPr/>
        </p:nvSpPr>
        <p:spPr>
          <a:xfrm>
            <a:off x="4769125" y="730288"/>
            <a:ext cx="3780600" cy="394200"/>
          </a:xfrm>
          <a:prstGeom prst="roundRect">
            <a:avLst>
              <a:gd name="adj" fmla="val 16667"/>
            </a:avLst>
          </a:prstGeom>
          <a:solidFill>
            <a:schemeClr val="lt1"/>
          </a:solidFill>
          <a:ln w="9525" cap="flat" cmpd="sng">
            <a:solidFill>
              <a:srgbClr val="C5262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2"/>
                </a:solidFill>
                <a:latin typeface="Questrial"/>
                <a:ea typeface="Questrial"/>
                <a:cs typeface="Questrial"/>
                <a:sym typeface="Questrial"/>
              </a:rPr>
              <a:t>Classification</a:t>
            </a:r>
            <a:endParaRPr b="1">
              <a:solidFill>
                <a:schemeClr val="accent2"/>
              </a:solidFill>
              <a:latin typeface="Questrial"/>
              <a:ea typeface="Questrial"/>
              <a:cs typeface="Questrial"/>
              <a:sym typeface="Questrial"/>
            </a:endParaRPr>
          </a:p>
        </p:txBody>
      </p:sp>
    </p:spTree>
  </p:cSld>
  <p:clrMapOvr>
    <a:masterClrMapping/>
  </p:clrMapOvr>
</p:sld>
</file>

<file path=ppt/theme/theme1.xml><?xml version="1.0" encoding="utf-8"?>
<a:theme xmlns:a="http://schemas.openxmlformats.org/drawingml/2006/main" name="Minimalist Thesis Defense by Slidesgo">
  <a:themeElements>
    <a:clrScheme name="Simple Light">
      <a:dk1>
        <a:srgbClr val="191919"/>
      </a:dk1>
      <a:lt1>
        <a:srgbClr val="FFFFFF"/>
      </a:lt1>
      <a:dk2>
        <a:srgbClr val="595959"/>
      </a:dk2>
      <a:lt2>
        <a:srgbClr val="EEEEEE"/>
      </a:lt2>
      <a:accent1>
        <a:srgbClr val="F9D4D0"/>
      </a:accent1>
      <a:accent2>
        <a:srgbClr val="EA5458"/>
      </a:accent2>
      <a:accent3>
        <a:srgbClr val="FEF2F0"/>
      </a:accent3>
      <a:accent4>
        <a:srgbClr val="FFFFFF"/>
      </a:accent4>
      <a:accent5>
        <a:srgbClr val="F9D4D0"/>
      </a:accent5>
      <a:accent6>
        <a:srgbClr val="EA5458"/>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1758</Words>
  <Application>Microsoft Macintosh PowerPoint</Application>
  <PresentationFormat>On-screen Show (16:9)</PresentationFormat>
  <Paragraphs>291</Paragraphs>
  <Slides>14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Times New Roman</vt:lpstr>
      <vt:lpstr>Calibri</vt:lpstr>
      <vt:lpstr>Bebas Neue</vt:lpstr>
      <vt:lpstr>Questrial</vt:lpstr>
      <vt:lpstr>Paytone One</vt:lpstr>
      <vt:lpstr>Minimalist Thesis Defense by Slidesgo</vt:lpstr>
      <vt:lpstr>Insurance Loss Analytics</vt:lpstr>
      <vt:lpstr>Team Members</vt:lpstr>
      <vt:lpstr>Project Overview</vt:lpstr>
      <vt:lpstr>Project Goal</vt:lpstr>
      <vt:lpstr>Task 1</vt:lpstr>
      <vt:lpstr>PowerPoint Presentation</vt:lpstr>
      <vt:lpstr>Distributions of Numerical Features  (Used for LC, HALC, CS Prediction)</vt:lpstr>
      <vt:lpstr>Distributions of Categorical Features</vt:lpstr>
      <vt:lpstr>Handling Outliers </vt:lpstr>
      <vt:lpstr>Handling Missing Values in X.27 (Fuel Type)</vt:lpstr>
      <vt:lpstr>Features Used &amp; Correlation Heatmap</vt:lpstr>
      <vt:lpstr>PowerPoint Presentation</vt:lpstr>
      <vt:lpstr>Business Understandings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VŨ LAN PHƯƠNG</cp:lastModifiedBy>
  <cp:revision>1</cp:revision>
  <dcterms:modified xsi:type="dcterms:W3CDTF">2025-07-02T22:09:13Z</dcterms:modified>
</cp:coreProperties>
</file>